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1"/>
  </p:notesMasterIdLst>
  <p:sldIdLst>
    <p:sldId id="256" r:id="rId2"/>
    <p:sldId id="257" r:id="rId3"/>
    <p:sldId id="261" r:id="rId4"/>
    <p:sldId id="260"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0" r:id="rId44"/>
    <p:sldId id="299" r:id="rId45"/>
    <p:sldId id="298" r:id="rId46"/>
    <p:sldId id="301" r:id="rId47"/>
    <p:sldId id="302" r:id="rId48"/>
    <p:sldId id="303"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43BC3-0685-4018-A1ED-E8ABD07169DF}"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22568-85CF-4211-8E07-D6CAF53869BC}" type="slidenum">
              <a:rPr lang="en-US" smtClean="0"/>
              <a:t>‹#›</a:t>
            </a:fld>
            <a:endParaRPr lang="en-US"/>
          </a:p>
        </p:txBody>
      </p:sp>
    </p:spTree>
    <p:extLst>
      <p:ext uri="{BB962C8B-B14F-4D97-AF65-F5344CB8AC3E}">
        <p14:creationId xmlns:p14="http://schemas.microsoft.com/office/powerpoint/2010/main" val="318987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22568-85CF-4211-8E07-D6CAF53869BC}" type="slidenum">
              <a:rPr lang="en-US" smtClean="0"/>
              <a:t>28</a:t>
            </a:fld>
            <a:endParaRPr lang="en-US"/>
          </a:p>
        </p:txBody>
      </p:sp>
    </p:spTree>
    <p:extLst>
      <p:ext uri="{BB962C8B-B14F-4D97-AF65-F5344CB8AC3E}">
        <p14:creationId xmlns:p14="http://schemas.microsoft.com/office/powerpoint/2010/main" val="340107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B90E2-E0D5-FB34-1567-21F16DCFC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2DAD6-EFE0-BDF1-38BB-00699B518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36AD6-A8EF-619F-F901-6B5B1882F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593869-7CED-8DC5-9C97-B925B829302B}"/>
              </a:ext>
            </a:extLst>
          </p:cNvPr>
          <p:cNvSpPr>
            <a:spLocks noGrp="1"/>
          </p:cNvSpPr>
          <p:nvPr>
            <p:ph type="sldNum" sz="quarter" idx="5"/>
          </p:nvPr>
        </p:nvSpPr>
        <p:spPr/>
        <p:txBody>
          <a:bodyPr/>
          <a:lstStyle/>
          <a:p>
            <a:fld id="{F0D22568-85CF-4211-8E07-D6CAF53869BC}" type="slidenum">
              <a:rPr lang="en-US" smtClean="0"/>
              <a:t>37</a:t>
            </a:fld>
            <a:endParaRPr lang="en-US"/>
          </a:p>
        </p:txBody>
      </p:sp>
    </p:spTree>
    <p:extLst>
      <p:ext uri="{BB962C8B-B14F-4D97-AF65-F5344CB8AC3E}">
        <p14:creationId xmlns:p14="http://schemas.microsoft.com/office/powerpoint/2010/main" val="358921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D00AF-4144-0621-2E73-AB5D6D7A2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A9121-FEBB-DE03-05D5-D6749F754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2CB1E-CDD3-F392-7B21-9751A04FBC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5C3B7-486E-3AE7-5E46-0A2927048148}"/>
              </a:ext>
            </a:extLst>
          </p:cNvPr>
          <p:cNvSpPr>
            <a:spLocks noGrp="1"/>
          </p:cNvSpPr>
          <p:nvPr>
            <p:ph type="sldNum" sz="quarter" idx="5"/>
          </p:nvPr>
        </p:nvSpPr>
        <p:spPr/>
        <p:txBody>
          <a:bodyPr/>
          <a:lstStyle/>
          <a:p>
            <a:fld id="{F0D22568-85CF-4211-8E07-D6CAF53869BC}" type="slidenum">
              <a:rPr lang="en-US" smtClean="0"/>
              <a:t>38</a:t>
            </a:fld>
            <a:endParaRPr lang="en-US"/>
          </a:p>
        </p:txBody>
      </p:sp>
    </p:spTree>
    <p:extLst>
      <p:ext uri="{BB962C8B-B14F-4D97-AF65-F5344CB8AC3E}">
        <p14:creationId xmlns:p14="http://schemas.microsoft.com/office/powerpoint/2010/main" val="186049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EDC0-B64C-9B47-622F-4CD091F53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798CB-C328-1625-D6CF-8700277B7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E9B16-A72A-A054-A900-C4661D764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574779-4D1A-D826-06EC-763755FFB3F6}"/>
              </a:ext>
            </a:extLst>
          </p:cNvPr>
          <p:cNvSpPr>
            <a:spLocks noGrp="1"/>
          </p:cNvSpPr>
          <p:nvPr>
            <p:ph type="sldNum" sz="quarter" idx="5"/>
          </p:nvPr>
        </p:nvSpPr>
        <p:spPr/>
        <p:txBody>
          <a:bodyPr/>
          <a:lstStyle/>
          <a:p>
            <a:fld id="{F0D22568-85CF-4211-8E07-D6CAF53869BC}" type="slidenum">
              <a:rPr lang="en-US" smtClean="0"/>
              <a:t>39</a:t>
            </a:fld>
            <a:endParaRPr lang="en-US"/>
          </a:p>
        </p:txBody>
      </p:sp>
    </p:spTree>
    <p:extLst>
      <p:ext uri="{BB962C8B-B14F-4D97-AF65-F5344CB8AC3E}">
        <p14:creationId xmlns:p14="http://schemas.microsoft.com/office/powerpoint/2010/main" val="295774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2AB4-2955-3D26-B323-815C4A8CA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45EFE-2E35-0F97-D50F-A0E300EC8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5AEAB-606F-4B4E-74B1-4981B75EC3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77805-E8E7-D8AB-CA9E-AF80786EE11E}"/>
              </a:ext>
            </a:extLst>
          </p:cNvPr>
          <p:cNvSpPr>
            <a:spLocks noGrp="1"/>
          </p:cNvSpPr>
          <p:nvPr>
            <p:ph type="sldNum" sz="quarter" idx="5"/>
          </p:nvPr>
        </p:nvSpPr>
        <p:spPr/>
        <p:txBody>
          <a:bodyPr/>
          <a:lstStyle/>
          <a:p>
            <a:fld id="{F0D22568-85CF-4211-8E07-D6CAF53869BC}" type="slidenum">
              <a:rPr lang="en-US" smtClean="0"/>
              <a:t>40</a:t>
            </a:fld>
            <a:endParaRPr lang="en-US"/>
          </a:p>
        </p:txBody>
      </p:sp>
    </p:spTree>
    <p:extLst>
      <p:ext uri="{BB962C8B-B14F-4D97-AF65-F5344CB8AC3E}">
        <p14:creationId xmlns:p14="http://schemas.microsoft.com/office/powerpoint/2010/main" val="176845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33E9D-A4B2-23E7-A219-7576DB5CC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021BE-DA5A-BADB-F9C5-6C05AE9FC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3B130-ADC0-98AC-6663-28E6F91631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225AFF-A519-5920-BACC-0CA0CA53E654}"/>
              </a:ext>
            </a:extLst>
          </p:cNvPr>
          <p:cNvSpPr>
            <a:spLocks noGrp="1"/>
          </p:cNvSpPr>
          <p:nvPr>
            <p:ph type="sldNum" sz="quarter" idx="5"/>
          </p:nvPr>
        </p:nvSpPr>
        <p:spPr/>
        <p:txBody>
          <a:bodyPr/>
          <a:lstStyle/>
          <a:p>
            <a:fld id="{F0D22568-85CF-4211-8E07-D6CAF53869BC}" type="slidenum">
              <a:rPr lang="en-US" smtClean="0"/>
              <a:t>41</a:t>
            </a:fld>
            <a:endParaRPr lang="en-US"/>
          </a:p>
        </p:txBody>
      </p:sp>
    </p:spTree>
    <p:extLst>
      <p:ext uri="{BB962C8B-B14F-4D97-AF65-F5344CB8AC3E}">
        <p14:creationId xmlns:p14="http://schemas.microsoft.com/office/powerpoint/2010/main" val="11157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2871-39FD-ECF0-06BF-B6C42AA55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A3778-850A-E4FA-13A9-DBC24E218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A08CC-7D21-3323-1572-E1EC9594C6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A4A2D-85AA-D5E0-BDE1-2442A5DD35CA}"/>
              </a:ext>
            </a:extLst>
          </p:cNvPr>
          <p:cNvSpPr>
            <a:spLocks noGrp="1"/>
          </p:cNvSpPr>
          <p:nvPr>
            <p:ph type="sldNum" sz="quarter" idx="5"/>
          </p:nvPr>
        </p:nvSpPr>
        <p:spPr/>
        <p:txBody>
          <a:bodyPr/>
          <a:lstStyle/>
          <a:p>
            <a:fld id="{F0D22568-85CF-4211-8E07-D6CAF53869BC}" type="slidenum">
              <a:rPr lang="en-US" smtClean="0"/>
              <a:t>42</a:t>
            </a:fld>
            <a:endParaRPr lang="en-US"/>
          </a:p>
        </p:txBody>
      </p:sp>
    </p:spTree>
    <p:extLst>
      <p:ext uri="{BB962C8B-B14F-4D97-AF65-F5344CB8AC3E}">
        <p14:creationId xmlns:p14="http://schemas.microsoft.com/office/powerpoint/2010/main" val="55314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B6B3E-6509-6228-905C-834163DBE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3EA34-29A4-32C0-9A4A-144F067AF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2F3BC-895B-0920-9568-F8A8B41D6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A8FC74-A6FD-2A84-5722-2A1CAC21F3C0}"/>
              </a:ext>
            </a:extLst>
          </p:cNvPr>
          <p:cNvSpPr>
            <a:spLocks noGrp="1"/>
          </p:cNvSpPr>
          <p:nvPr>
            <p:ph type="sldNum" sz="quarter" idx="5"/>
          </p:nvPr>
        </p:nvSpPr>
        <p:spPr/>
        <p:txBody>
          <a:bodyPr/>
          <a:lstStyle/>
          <a:p>
            <a:fld id="{F0D22568-85CF-4211-8E07-D6CAF53869BC}" type="slidenum">
              <a:rPr lang="en-US" smtClean="0"/>
              <a:t>43</a:t>
            </a:fld>
            <a:endParaRPr lang="en-US"/>
          </a:p>
        </p:txBody>
      </p:sp>
    </p:spTree>
    <p:extLst>
      <p:ext uri="{BB962C8B-B14F-4D97-AF65-F5344CB8AC3E}">
        <p14:creationId xmlns:p14="http://schemas.microsoft.com/office/powerpoint/2010/main" val="992025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19BF-AFE1-4F47-5953-73E565F0A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35B80-F7EB-8DB3-8292-7DEA30421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DAF1A-ACC2-B7CB-8226-EB0C4CDC9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31665F-54C8-0002-AB05-31631F8EE5C7}"/>
              </a:ext>
            </a:extLst>
          </p:cNvPr>
          <p:cNvSpPr>
            <a:spLocks noGrp="1"/>
          </p:cNvSpPr>
          <p:nvPr>
            <p:ph type="sldNum" sz="quarter" idx="5"/>
          </p:nvPr>
        </p:nvSpPr>
        <p:spPr/>
        <p:txBody>
          <a:bodyPr/>
          <a:lstStyle/>
          <a:p>
            <a:fld id="{F0D22568-85CF-4211-8E07-D6CAF53869BC}" type="slidenum">
              <a:rPr lang="en-US" smtClean="0"/>
              <a:t>44</a:t>
            </a:fld>
            <a:endParaRPr lang="en-US"/>
          </a:p>
        </p:txBody>
      </p:sp>
    </p:spTree>
    <p:extLst>
      <p:ext uri="{BB962C8B-B14F-4D97-AF65-F5344CB8AC3E}">
        <p14:creationId xmlns:p14="http://schemas.microsoft.com/office/powerpoint/2010/main" val="237980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A7A28-AF85-461B-A5E4-C4A17EC37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3A20D-211E-2471-34DC-4EC07E36C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96A9E-37C5-973C-8DAB-DD5F6B8170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49F327-315D-0898-F328-ABA2B6A5097F}"/>
              </a:ext>
            </a:extLst>
          </p:cNvPr>
          <p:cNvSpPr>
            <a:spLocks noGrp="1"/>
          </p:cNvSpPr>
          <p:nvPr>
            <p:ph type="sldNum" sz="quarter" idx="5"/>
          </p:nvPr>
        </p:nvSpPr>
        <p:spPr/>
        <p:txBody>
          <a:bodyPr/>
          <a:lstStyle/>
          <a:p>
            <a:fld id="{F0D22568-85CF-4211-8E07-D6CAF53869BC}" type="slidenum">
              <a:rPr lang="en-US" smtClean="0"/>
              <a:t>29</a:t>
            </a:fld>
            <a:endParaRPr lang="en-US"/>
          </a:p>
        </p:txBody>
      </p:sp>
    </p:spTree>
    <p:extLst>
      <p:ext uri="{BB962C8B-B14F-4D97-AF65-F5344CB8AC3E}">
        <p14:creationId xmlns:p14="http://schemas.microsoft.com/office/powerpoint/2010/main" val="176824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FE012-3B58-DF98-B5F2-881237038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3DE9C-4A31-CE14-550A-BD2B8EDBF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56409-A052-AEFD-C77F-DC96FC152E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DB47A-AE60-2DFC-BBA1-715DD38778CC}"/>
              </a:ext>
            </a:extLst>
          </p:cNvPr>
          <p:cNvSpPr>
            <a:spLocks noGrp="1"/>
          </p:cNvSpPr>
          <p:nvPr>
            <p:ph type="sldNum" sz="quarter" idx="5"/>
          </p:nvPr>
        </p:nvSpPr>
        <p:spPr/>
        <p:txBody>
          <a:bodyPr/>
          <a:lstStyle/>
          <a:p>
            <a:fld id="{F0D22568-85CF-4211-8E07-D6CAF53869BC}" type="slidenum">
              <a:rPr lang="en-US" smtClean="0"/>
              <a:t>30</a:t>
            </a:fld>
            <a:endParaRPr lang="en-US"/>
          </a:p>
        </p:txBody>
      </p:sp>
    </p:spTree>
    <p:extLst>
      <p:ext uri="{BB962C8B-B14F-4D97-AF65-F5344CB8AC3E}">
        <p14:creationId xmlns:p14="http://schemas.microsoft.com/office/powerpoint/2010/main" val="62654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C3FA-F1F7-3EB9-6019-44D570CDE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CCA94-C535-6A08-9A18-33922A3D9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340AA-E575-6D5B-973D-3A91EA8C85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49AAB0-A785-7C82-53EC-1B7415937686}"/>
              </a:ext>
            </a:extLst>
          </p:cNvPr>
          <p:cNvSpPr>
            <a:spLocks noGrp="1"/>
          </p:cNvSpPr>
          <p:nvPr>
            <p:ph type="sldNum" sz="quarter" idx="5"/>
          </p:nvPr>
        </p:nvSpPr>
        <p:spPr/>
        <p:txBody>
          <a:bodyPr/>
          <a:lstStyle/>
          <a:p>
            <a:fld id="{F0D22568-85CF-4211-8E07-D6CAF53869BC}" type="slidenum">
              <a:rPr lang="en-US" smtClean="0"/>
              <a:t>31</a:t>
            </a:fld>
            <a:endParaRPr lang="en-US"/>
          </a:p>
        </p:txBody>
      </p:sp>
    </p:spTree>
    <p:extLst>
      <p:ext uri="{BB962C8B-B14F-4D97-AF65-F5344CB8AC3E}">
        <p14:creationId xmlns:p14="http://schemas.microsoft.com/office/powerpoint/2010/main" val="349866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9D9-6042-FC4A-8B6E-0BE6FFA54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BFD0A-33B6-DDB3-151D-DB049FA3F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62FB0-2ADD-7344-6524-E508D0826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A69DD9-876C-BF48-F4D9-BBF0C03A4555}"/>
              </a:ext>
            </a:extLst>
          </p:cNvPr>
          <p:cNvSpPr>
            <a:spLocks noGrp="1"/>
          </p:cNvSpPr>
          <p:nvPr>
            <p:ph type="sldNum" sz="quarter" idx="5"/>
          </p:nvPr>
        </p:nvSpPr>
        <p:spPr/>
        <p:txBody>
          <a:bodyPr/>
          <a:lstStyle/>
          <a:p>
            <a:fld id="{F0D22568-85CF-4211-8E07-D6CAF53869BC}" type="slidenum">
              <a:rPr lang="en-US" smtClean="0"/>
              <a:t>32</a:t>
            </a:fld>
            <a:endParaRPr lang="en-US"/>
          </a:p>
        </p:txBody>
      </p:sp>
    </p:spTree>
    <p:extLst>
      <p:ext uri="{BB962C8B-B14F-4D97-AF65-F5344CB8AC3E}">
        <p14:creationId xmlns:p14="http://schemas.microsoft.com/office/powerpoint/2010/main" val="340818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F8B8E-6F4E-9BB9-B4DB-43A42477C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105C4-B61C-B230-AA05-B1DE38E74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996F1-AC32-7BEF-2F5B-AC9A767016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E148AB-2454-B8AF-BA19-856CD5E8AEAF}"/>
              </a:ext>
            </a:extLst>
          </p:cNvPr>
          <p:cNvSpPr>
            <a:spLocks noGrp="1"/>
          </p:cNvSpPr>
          <p:nvPr>
            <p:ph type="sldNum" sz="quarter" idx="5"/>
          </p:nvPr>
        </p:nvSpPr>
        <p:spPr/>
        <p:txBody>
          <a:bodyPr/>
          <a:lstStyle/>
          <a:p>
            <a:fld id="{F0D22568-85CF-4211-8E07-D6CAF53869BC}" type="slidenum">
              <a:rPr lang="en-US" smtClean="0"/>
              <a:t>33</a:t>
            </a:fld>
            <a:endParaRPr lang="en-US"/>
          </a:p>
        </p:txBody>
      </p:sp>
    </p:spTree>
    <p:extLst>
      <p:ext uri="{BB962C8B-B14F-4D97-AF65-F5344CB8AC3E}">
        <p14:creationId xmlns:p14="http://schemas.microsoft.com/office/powerpoint/2010/main" val="60512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7F713-8F91-16D7-088B-9C955360F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09EAA-2EE0-A586-4C55-51D897681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05724-B5EB-1947-41DB-17537CB805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E3E6E3-5BA1-9C22-2491-7353A5A2C517}"/>
              </a:ext>
            </a:extLst>
          </p:cNvPr>
          <p:cNvSpPr>
            <a:spLocks noGrp="1"/>
          </p:cNvSpPr>
          <p:nvPr>
            <p:ph type="sldNum" sz="quarter" idx="5"/>
          </p:nvPr>
        </p:nvSpPr>
        <p:spPr/>
        <p:txBody>
          <a:bodyPr/>
          <a:lstStyle/>
          <a:p>
            <a:fld id="{F0D22568-85CF-4211-8E07-D6CAF53869BC}" type="slidenum">
              <a:rPr lang="en-US" smtClean="0"/>
              <a:t>34</a:t>
            </a:fld>
            <a:endParaRPr lang="en-US"/>
          </a:p>
        </p:txBody>
      </p:sp>
    </p:spTree>
    <p:extLst>
      <p:ext uri="{BB962C8B-B14F-4D97-AF65-F5344CB8AC3E}">
        <p14:creationId xmlns:p14="http://schemas.microsoft.com/office/powerpoint/2010/main" val="219751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EACE-74E8-2DA4-B6F4-D78F83EB4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D54CD-948B-068D-516B-86D309517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4F0AD-1F25-8CE5-7F63-BA005B8E44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B0AE7D-0567-115A-661A-176464311787}"/>
              </a:ext>
            </a:extLst>
          </p:cNvPr>
          <p:cNvSpPr>
            <a:spLocks noGrp="1"/>
          </p:cNvSpPr>
          <p:nvPr>
            <p:ph type="sldNum" sz="quarter" idx="5"/>
          </p:nvPr>
        </p:nvSpPr>
        <p:spPr/>
        <p:txBody>
          <a:bodyPr/>
          <a:lstStyle/>
          <a:p>
            <a:fld id="{F0D22568-85CF-4211-8E07-D6CAF53869BC}" type="slidenum">
              <a:rPr lang="en-US" smtClean="0"/>
              <a:t>35</a:t>
            </a:fld>
            <a:endParaRPr lang="en-US"/>
          </a:p>
        </p:txBody>
      </p:sp>
    </p:spTree>
    <p:extLst>
      <p:ext uri="{BB962C8B-B14F-4D97-AF65-F5344CB8AC3E}">
        <p14:creationId xmlns:p14="http://schemas.microsoft.com/office/powerpoint/2010/main" val="334385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9905-67F6-9BD9-DA2D-7DEEC2C88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62EC4-20B8-EDE4-1917-EDA7CF612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8DCDF-2F0E-B397-47D4-827C56A31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D317B0-F26F-54AA-7DA9-6D4B3467E173}"/>
              </a:ext>
            </a:extLst>
          </p:cNvPr>
          <p:cNvSpPr>
            <a:spLocks noGrp="1"/>
          </p:cNvSpPr>
          <p:nvPr>
            <p:ph type="sldNum" sz="quarter" idx="5"/>
          </p:nvPr>
        </p:nvSpPr>
        <p:spPr/>
        <p:txBody>
          <a:bodyPr/>
          <a:lstStyle/>
          <a:p>
            <a:fld id="{F0D22568-85CF-4211-8E07-D6CAF53869BC}" type="slidenum">
              <a:rPr lang="en-US" smtClean="0"/>
              <a:t>36</a:t>
            </a:fld>
            <a:endParaRPr lang="en-US"/>
          </a:p>
        </p:txBody>
      </p:sp>
    </p:spTree>
    <p:extLst>
      <p:ext uri="{BB962C8B-B14F-4D97-AF65-F5344CB8AC3E}">
        <p14:creationId xmlns:p14="http://schemas.microsoft.com/office/powerpoint/2010/main" val="81265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404BF-8B0E-4EE4-A8E6-2D3089818F9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F3517-35A1-4879-8799-D0EC48D3A1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20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404BF-8B0E-4EE4-A8E6-2D3089818F9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384825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404BF-8B0E-4EE4-A8E6-2D3089818F9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396936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404BF-8B0E-4EE4-A8E6-2D3089818F9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407977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404BF-8B0E-4EE4-A8E6-2D3089818F9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F3517-35A1-4879-8799-D0EC48D3A1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15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404BF-8B0E-4EE4-A8E6-2D3089818F92}"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20484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404BF-8B0E-4EE4-A8E6-2D3089818F92}"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110971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404BF-8B0E-4EE4-A8E6-2D3089818F92}"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168103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7404BF-8B0E-4EE4-A8E6-2D3089818F92}" type="datetimeFigureOut">
              <a:rPr lang="en-US" smtClean="0"/>
              <a:t>10/20/2025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73507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7404BF-8B0E-4EE4-A8E6-2D3089818F92}" type="datetimeFigureOut">
              <a:rPr lang="en-US" smtClean="0"/>
              <a:t>10/20/2025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AF3517-35A1-4879-8799-D0EC48D3A1EE}" type="slidenum">
              <a:rPr lang="en-US" smtClean="0"/>
              <a:t>‹#›</a:t>
            </a:fld>
            <a:endParaRPr lang="en-US"/>
          </a:p>
        </p:txBody>
      </p:sp>
    </p:spTree>
    <p:extLst>
      <p:ext uri="{BB962C8B-B14F-4D97-AF65-F5344CB8AC3E}">
        <p14:creationId xmlns:p14="http://schemas.microsoft.com/office/powerpoint/2010/main" val="379664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404BF-8B0E-4EE4-A8E6-2D3089818F92}"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F3517-35A1-4879-8799-D0EC48D3A1EE}" type="slidenum">
              <a:rPr lang="en-US" smtClean="0"/>
              <a:t>‹#›</a:t>
            </a:fld>
            <a:endParaRPr lang="en-US"/>
          </a:p>
        </p:txBody>
      </p:sp>
    </p:spTree>
    <p:extLst>
      <p:ext uri="{BB962C8B-B14F-4D97-AF65-F5344CB8AC3E}">
        <p14:creationId xmlns:p14="http://schemas.microsoft.com/office/powerpoint/2010/main" val="318445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7404BF-8B0E-4EE4-A8E6-2D3089818F92}" type="datetimeFigureOut">
              <a:rPr lang="en-US" smtClean="0"/>
              <a:t>10/20/2025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AF3517-35A1-4879-8799-D0EC48D3A1E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1599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File:Common_Weakness_Enumeration_(CWE)_logo.sv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digidore.com/" TargetMode="External"/><Relationship Id="rId2" Type="http://schemas.openxmlformats.org/officeDocument/2006/relationships/hyperlink" Target="http://www.nikelec.ir/"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File:Common_Weakness_Enumeration_(CWE)_logo.sv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me/Mnorouzi72" TargetMode="Externa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urvey.stackoverflow.co/2017"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survey.stackoverflow.co/2025/technology#admired-and-desir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eas for redesigning the Rust logo ...">
            <a:extLst>
              <a:ext uri="{FF2B5EF4-FFF2-40B4-BE49-F238E27FC236}">
                <a16:creationId xmlns:a16="http://schemas.microsoft.com/office/drawing/2014/main" id="{83E8AB51-1114-21B9-BF40-C8709D199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417" y="4870441"/>
            <a:ext cx="2188515" cy="14563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776CA2-D511-FF56-3992-DB70785AF5EA}"/>
              </a:ext>
            </a:extLst>
          </p:cNvPr>
          <p:cNvSpPr>
            <a:spLocks noGrp="1"/>
          </p:cNvSpPr>
          <p:nvPr>
            <p:ph type="ctrTitle"/>
          </p:nvPr>
        </p:nvSpPr>
        <p:spPr/>
        <p:txBody>
          <a:bodyPr>
            <a:normAutofit/>
          </a:bodyPr>
          <a:lstStyle/>
          <a:p>
            <a:r>
              <a:rPr lang="en-US" dirty="0"/>
              <a:t> Rust &amp; Embedded Rust</a:t>
            </a:r>
          </a:p>
        </p:txBody>
      </p:sp>
      <p:sp>
        <p:nvSpPr>
          <p:cNvPr id="3" name="Subtitle 2">
            <a:extLst>
              <a:ext uri="{FF2B5EF4-FFF2-40B4-BE49-F238E27FC236}">
                <a16:creationId xmlns:a16="http://schemas.microsoft.com/office/drawing/2014/main" id="{0108941B-820D-A7C1-19AA-0B2122ADD4A6}"/>
              </a:ext>
            </a:extLst>
          </p:cNvPr>
          <p:cNvSpPr>
            <a:spLocks noGrp="1"/>
          </p:cNvSpPr>
          <p:nvPr>
            <p:ph type="subTitle" idx="1"/>
          </p:nvPr>
        </p:nvSpPr>
        <p:spPr/>
        <p:txBody>
          <a:bodyPr>
            <a:normAutofit fontScale="92500" lnSpcReduction="20000"/>
          </a:bodyPr>
          <a:lstStyle/>
          <a:p>
            <a:pPr algn="ctr"/>
            <a:r>
              <a:rPr lang="en-US" sz="4000" b="1" dirty="0"/>
              <a:t> A Safer Path to Programming</a:t>
            </a:r>
          </a:p>
          <a:p>
            <a:pPr algn="ctr"/>
            <a:r>
              <a:rPr lang="en-US" sz="4000" dirty="0"/>
              <a:t> Morteza Norouzi</a:t>
            </a:r>
          </a:p>
        </p:txBody>
      </p:sp>
      <p:pic>
        <p:nvPicPr>
          <p:cNvPr id="1028" name="Picture 4">
            <a:extLst>
              <a:ext uri="{FF2B5EF4-FFF2-40B4-BE49-F238E27FC236}">
                <a16:creationId xmlns:a16="http://schemas.microsoft.com/office/drawing/2014/main" id="{A89FE198-5885-A709-7E45-BD1988785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910" y="414874"/>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1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C8EE-CCD3-A804-A8CC-74526D737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C7444-DF1D-BEE7-4EAD-8864DF594045}"/>
              </a:ext>
            </a:extLst>
          </p:cNvPr>
          <p:cNvSpPr>
            <a:spLocks noGrp="1"/>
          </p:cNvSpPr>
          <p:nvPr>
            <p:ph type="title"/>
          </p:nvPr>
        </p:nvSpPr>
        <p:spPr/>
        <p:txBody>
          <a:bodyPr/>
          <a:lstStyle/>
          <a:p>
            <a:r>
              <a:rPr lang="en-US" b="1" dirty="0"/>
              <a:t>Lets dig into it !</a:t>
            </a:r>
          </a:p>
        </p:txBody>
      </p:sp>
      <p:sp>
        <p:nvSpPr>
          <p:cNvPr id="4" name="Content Placeholder 3">
            <a:extLst>
              <a:ext uri="{FF2B5EF4-FFF2-40B4-BE49-F238E27FC236}">
                <a16:creationId xmlns:a16="http://schemas.microsoft.com/office/drawing/2014/main" id="{E9731C9E-FFCA-5A0D-39C1-D8CF00FCB949}"/>
              </a:ext>
            </a:extLst>
          </p:cNvPr>
          <p:cNvSpPr>
            <a:spLocks noGrp="1"/>
          </p:cNvSpPr>
          <p:nvPr>
            <p:ph idx="1"/>
          </p:nvPr>
        </p:nvSpPr>
        <p:spPr/>
        <p:txBody>
          <a:bodyPr/>
          <a:lstStyle/>
          <a:p>
            <a:r>
              <a:rPr lang="en-US" sz="2800" dirty="0"/>
              <a:t>It seems they understood the need well, and the value they provided was good. So, what need or needs did they address, and what value did they provide? We can start with one of the most important issues in programming languages: memory safety. It claims to guarantee this when you use stable. What is this issue, and how important is it?</a:t>
            </a:r>
          </a:p>
          <a:p>
            <a:endParaRPr lang="en-US" dirty="0"/>
          </a:p>
        </p:txBody>
      </p:sp>
    </p:spTree>
    <p:extLst>
      <p:ext uri="{BB962C8B-B14F-4D97-AF65-F5344CB8AC3E}">
        <p14:creationId xmlns:p14="http://schemas.microsoft.com/office/powerpoint/2010/main" val="89340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319A-83C7-BC26-5B99-AADD30699C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17E75A-2224-9D5C-ACC6-5EA1C431B0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BEE238-8A58-1AD1-0182-0A9C6C082B3E}"/>
              </a:ext>
            </a:extLst>
          </p:cNvPr>
          <p:cNvPicPr>
            <a:picLocks noChangeAspect="1"/>
          </p:cNvPicPr>
          <p:nvPr/>
        </p:nvPicPr>
        <p:blipFill>
          <a:blip r:embed="rId2"/>
          <a:stretch>
            <a:fillRect/>
          </a:stretch>
        </p:blipFill>
        <p:spPr>
          <a:xfrm>
            <a:off x="1063942" y="867628"/>
            <a:ext cx="10125075" cy="4644986"/>
          </a:xfrm>
          <a:prstGeom prst="rect">
            <a:avLst/>
          </a:prstGeom>
        </p:spPr>
      </p:pic>
    </p:spTree>
    <p:extLst>
      <p:ext uri="{BB962C8B-B14F-4D97-AF65-F5344CB8AC3E}">
        <p14:creationId xmlns:p14="http://schemas.microsoft.com/office/powerpoint/2010/main" val="150600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60FF-EBCF-3704-B3C9-EBEED7EA05EF}"/>
              </a:ext>
            </a:extLst>
          </p:cNvPr>
          <p:cNvSpPr>
            <a:spLocks noGrp="1"/>
          </p:cNvSpPr>
          <p:nvPr>
            <p:ph type="title"/>
          </p:nvPr>
        </p:nvSpPr>
        <p:spPr/>
        <p:txBody>
          <a:bodyPr/>
          <a:lstStyle/>
          <a:p>
            <a:r>
              <a:rPr lang="en-US" b="1" dirty="0">
                <a:solidFill>
                  <a:srgbClr val="202122"/>
                </a:solidFill>
              </a:rPr>
              <a:t>Defining Memory Safety Bugs :</a:t>
            </a:r>
          </a:p>
        </p:txBody>
      </p:sp>
      <p:sp>
        <p:nvSpPr>
          <p:cNvPr id="3" name="Content Placeholder 2">
            <a:extLst>
              <a:ext uri="{FF2B5EF4-FFF2-40B4-BE49-F238E27FC236}">
                <a16:creationId xmlns:a16="http://schemas.microsoft.com/office/drawing/2014/main" id="{C5C2BF81-C559-FDB4-C69E-D1AC21370AE4}"/>
              </a:ext>
            </a:extLst>
          </p:cNvPr>
          <p:cNvSpPr>
            <a:spLocks noGrp="1"/>
          </p:cNvSpPr>
          <p:nvPr>
            <p:ph idx="1"/>
          </p:nvPr>
        </p:nvSpPr>
        <p:spPr/>
        <p:txBody>
          <a:bodyPr/>
          <a:lstStyle/>
          <a:p>
            <a:r>
              <a:rPr lang="en-US" sz="2800" dirty="0"/>
              <a:t>Memory safety bugs arise when a program allows statements to execute that read or write memory, when the program is in a state where the memory access constitutes undefined behavior. When such a statement is reachable in a program state under adversarial control (e.g., processing untrusted inputs), the bug often represents an exploitable vulnerability (in the worst case, permitting arbitrary code execution).</a:t>
            </a:r>
          </a:p>
          <a:p>
            <a:endParaRPr lang="en-US" dirty="0"/>
          </a:p>
        </p:txBody>
      </p:sp>
    </p:spTree>
    <p:extLst>
      <p:ext uri="{BB962C8B-B14F-4D97-AF65-F5344CB8AC3E}">
        <p14:creationId xmlns:p14="http://schemas.microsoft.com/office/powerpoint/2010/main" val="362641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A19A4-2DCF-B6F2-4BCC-F59E441E9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8F7D9-A09B-8DC4-95DF-4E7BA01967B5}"/>
              </a:ext>
            </a:extLst>
          </p:cNvPr>
          <p:cNvSpPr>
            <a:spLocks noGrp="1"/>
          </p:cNvSpPr>
          <p:nvPr>
            <p:ph type="title"/>
          </p:nvPr>
        </p:nvSpPr>
        <p:spPr/>
        <p:txBody>
          <a:bodyPr/>
          <a:lstStyle/>
          <a:p>
            <a:r>
              <a:rPr lang="en-US" b="1" dirty="0">
                <a:solidFill>
                  <a:srgbClr val="202122"/>
                </a:solidFill>
              </a:rPr>
              <a:t>Defining Memory Safety Bugs :</a:t>
            </a:r>
          </a:p>
        </p:txBody>
      </p:sp>
      <p:sp>
        <p:nvSpPr>
          <p:cNvPr id="3" name="Content Placeholder 2">
            <a:extLst>
              <a:ext uri="{FF2B5EF4-FFF2-40B4-BE49-F238E27FC236}">
                <a16:creationId xmlns:a16="http://schemas.microsoft.com/office/drawing/2014/main" id="{50F20E5E-4953-2262-A7F7-6FAB49E11F5D}"/>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0633814D-8066-09F9-68F5-B023AC570B0B}"/>
              </a:ext>
            </a:extLst>
          </p:cNvPr>
          <p:cNvPicPr>
            <a:picLocks noChangeAspect="1"/>
          </p:cNvPicPr>
          <p:nvPr/>
        </p:nvPicPr>
        <p:blipFill>
          <a:blip r:embed="rId2"/>
          <a:stretch>
            <a:fillRect/>
          </a:stretch>
        </p:blipFill>
        <p:spPr>
          <a:xfrm>
            <a:off x="2533153" y="1874098"/>
            <a:ext cx="7125694" cy="3496163"/>
          </a:xfrm>
          <a:prstGeom prst="rect">
            <a:avLst/>
          </a:prstGeom>
        </p:spPr>
      </p:pic>
    </p:spTree>
    <p:extLst>
      <p:ext uri="{BB962C8B-B14F-4D97-AF65-F5344CB8AC3E}">
        <p14:creationId xmlns:p14="http://schemas.microsoft.com/office/powerpoint/2010/main" val="385955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A4B-2E31-000B-4146-401DA2CFA7F8}"/>
              </a:ext>
            </a:extLst>
          </p:cNvPr>
          <p:cNvSpPr>
            <a:spLocks noGrp="1"/>
          </p:cNvSpPr>
          <p:nvPr>
            <p:ph type="title"/>
          </p:nvPr>
        </p:nvSpPr>
        <p:spPr/>
        <p:txBody>
          <a:bodyPr/>
          <a:lstStyle/>
          <a:p>
            <a:r>
              <a:rPr lang="en-US" b="1" dirty="0"/>
              <a:t>Understanding Memory Safety Bugs</a:t>
            </a:r>
          </a:p>
        </p:txBody>
      </p:sp>
      <p:sp>
        <p:nvSpPr>
          <p:cNvPr id="3" name="Content Placeholder 2">
            <a:extLst>
              <a:ext uri="{FF2B5EF4-FFF2-40B4-BE49-F238E27FC236}">
                <a16:creationId xmlns:a16="http://schemas.microsoft.com/office/drawing/2014/main" id="{DA479998-9086-83A3-F37B-0A4792EA9297}"/>
              </a:ext>
            </a:extLst>
          </p:cNvPr>
          <p:cNvSpPr>
            <a:spLocks noGrp="1"/>
          </p:cNvSpPr>
          <p:nvPr>
            <p:ph idx="1"/>
          </p:nvPr>
        </p:nvSpPr>
        <p:spPr/>
        <p:txBody>
          <a:bodyPr/>
          <a:lstStyle/>
          <a:p>
            <a:r>
              <a:rPr lang="en-US" dirty="0"/>
              <a:t>It can be helpful to distinguish a number of subclasses of memory safety bugs that differ in their possible solutions and the impact on performance and developer experience thereof: </a:t>
            </a:r>
          </a:p>
          <a:p>
            <a:r>
              <a:rPr lang="en-US" dirty="0"/>
              <a:t>• Spatial Safety bugs (e.g. “buffer overflow”, “out of bounds access”) occur when a memory access refers to memory outside of the accessed object’s allocated region.</a:t>
            </a:r>
          </a:p>
          <a:p>
            <a:r>
              <a:rPr lang="en-US" dirty="0"/>
              <a:t>• Temporal Safety bugs arise when a memory access to an object occurs outside of the object’s lifetime. An example is when a function returns a pointer to a value in its stack frame (“use-after-return”), or due to a pointer to heap allocated memory that has since been freed, and possibly re-allocated for a different object (“use-after-free”). It is common in concurrent programs for these bugs to occur due to improper thread synchronization, but when the initial safety violation is outside of the lifetime of the object, we classify it as a temporal safety violation.</a:t>
            </a:r>
          </a:p>
        </p:txBody>
      </p:sp>
    </p:spTree>
    <p:extLst>
      <p:ext uri="{BB962C8B-B14F-4D97-AF65-F5344CB8AC3E}">
        <p14:creationId xmlns:p14="http://schemas.microsoft.com/office/powerpoint/2010/main" val="343634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803F6-1352-D959-B683-81E10BF41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61692-E980-57AF-ABC7-51C7173389C0}"/>
              </a:ext>
            </a:extLst>
          </p:cNvPr>
          <p:cNvSpPr>
            <a:spLocks noGrp="1"/>
          </p:cNvSpPr>
          <p:nvPr>
            <p:ph type="title"/>
          </p:nvPr>
        </p:nvSpPr>
        <p:spPr/>
        <p:txBody>
          <a:bodyPr>
            <a:normAutofit/>
          </a:bodyPr>
          <a:lstStyle/>
          <a:p>
            <a:r>
              <a:rPr lang="en-US" b="1" dirty="0"/>
              <a:t>Understanding Memory Safety Bugs</a:t>
            </a:r>
          </a:p>
        </p:txBody>
      </p:sp>
      <p:sp>
        <p:nvSpPr>
          <p:cNvPr id="3" name="Content Placeholder 2">
            <a:extLst>
              <a:ext uri="{FF2B5EF4-FFF2-40B4-BE49-F238E27FC236}">
                <a16:creationId xmlns:a16="http://schemas.microsoft.com/office/drawing/2014/main" id="{5A42D91B-C0AD-A9C3-65C8-4704AE46F49D}"/>
              </a:ext>
            </a:extLst>
          </p:cNvPr>
          <p:cNvSpPr>
            <a:spLocks noGrp="1"/>
          </p:cNvSpPr>
          <p:nvPr>
            <p:ph idx="1"/>
          </p:nvPr>
        </p:nvSpPr>
        <p:spPr/>
        <p:txBody>
          <a:bodyPr>
            <a:normAutofit/>
          </a:bodyPr>
          <a:lstStyle/>
          <a:p>
            <a:r>
              <a:rPr lang="en-US" dirty="0"/>
              <a:t>• Type Safety bugs arise when a value of a given type is read from memory that does not contain a member of this type. An example of this is when memory is read after an invalid pointer cast. </a:t>
            </a:r>
          </a:p>
          <a:p>
            <a:r>
              <a:rPr lang="en-US" dirty="0"/>
              <a:t>• Initialization Safety bugs arise when memory is read before being initialized. This can lead to information disclosures and type/temporal safety bugs. </a:t>
            </a:r>
          </a:p>
          <a:p>
            <a:r>
              <a:rPr lang="en-US" dirty="0"/>
              <a:t>• Data-Race Safety bugs arise from unsynchronized reads and writes by different threads, which may access an object in an inconsistent state. It is possible for other forms of safety bugs to also arise from improper or missing synchronization, however we do not classify these as data race safety bugs and they are handled above. Only when the reads and writes are otherwise correct except for being unsynchronized are they considered data-race safety bugs. Once a data-race safety violation has occurred, subsequent execution may cause further safety bugs. We classify these as data-race safety bugs as the initial violation is strictly a data-race issue without any other bugs evident. The classification used here roughly aligns with Apple’s memory safety taxonomy .</a:t>
            </a:r>
          </a:p>
        </p:txBody>
      </p:sp>
    </p:spTree>
    <p:extLst>
      <p:ext uri="{BB962C8B-B14F-4D97-AF65-F5344CB8AC3E}">
        <p14:creationId xmlns:p14="http://schemas.microsoft.com/office/powerpoint/2010/main" val="27645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5DD1-CBF7-038A-4F01-E99FC4ED6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C2CC9-B6FA-30E1-E2C3-BD2C06A32540}"/>
              </a:ext>
            </a:extLst>
          </p:cNvPr>
          <p:cNvSpPr>
            <a:spLocks noGrp="1"/>
          </p:cNvSpPr>
          <p:nvPr>
            <p:ph type="title"/>
          </p:nvPr>
        </p:nvSpPr>
        <p:spPr/>
        <p:txBody>
          <a:bodyPr/>
          <a:lstStyle/>
          <a:p>
            <a:r>
              <a:rPr lang="en-US" b="1" dirty="0"/>
              <a:t>Understanding Memory Safety Bugs</a:t>
            </a:r>
          </a:p>
        </p:txBody>
      </p:sp>
      <p:sp>
        <p:nvSpPr>
          <p:cNvPr id="3" name="Content Placeholder 2">
            <a:extLst>
              <a:ext uri="{FF2B5EF4-FFF2-40B4-BE49-F238E27FC236}">
                <a16:creationId xmlns:a16="http://schemas.microsoft.com/office/drawing/2014/main" id="{65AE4E5C-4FD3-03BC-45D4-1D3FD73925A5}"/>
              </a:ext>
            </a:extLst>
          </p:cNvPr>
          <p:cNvSpPr>
            <a:spLocks noGrp="1"/>
          </p:cNvSpPr>
          <p:nvPr>
            <p:ph idx="1"/>
          </p:nvPr>
        </p:nvSpPr>
        <p:spPr/>
        <p:txBody>
          <a:bodyPr>
            <a:normAutofit/>
          </a:bodyPr>
          <a:lstStyle/>
          <a:p>
            <a:r>
              <a:rPr lang="en-US" sz="2800" dirty="0"/>
              <a:t>In unsafe languages such as C/C++, it is the programmer’s responsibility to ensure the safety preconditions are met to avoid accessing invalid memory. For instance, for spatial safety, when accessing elements of an array via index (e.g., a[</a:t>
            </a:r>
            <a:r>
              <a:rPr lang="en-US" sz="2800" dirty="0" err="1"/>
              <a:t>i</a:t>
            </a:r>
            <a:r>
              <a:rPr lang="en-US" sz="2800" dirty="0"/>
              <a:t>] = x), it is the programmer’s responsibility to ensure the safety precondition that the index is within the bounds of validly allocated memory</a:t>
            </a:r>
          </a:p>
        </p:txBody>
      </p:sp>
    </p:spTree>
    <p:extLst>
      <p:ext uri="{BB962C8B-B14F-4D97-AF65-F5344CB8AC3E}">
        <p14:creationId xmlns:p14="http://schemas.microsoft.com/office/powerpoint/2010/main" val="45916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10957-C966-B54C-D03D-081C28DCB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38D07-6388-6471-08E7-811DCA8CD22C}"/>
              </a:ext>
            </a:extLst>
          </p:cNvPr>
          <p:cNvSpPr>
            <a:spLocks noGrp="1"/>
          </p:cNvSpPr>
          <p:nvPr>
            <p:ph type="title"/>
          </p:nvPr>
        </p:nvSpPr>
        <p:spPr/>
        <p:txBody>
          <a:bodyPr/>
          <a:lstStyle/>
          <a:p>
            <a:r>
              <a:rPr lang="en-US" b="1" dirty="0"/>
              <a:t>Understanding Memory Safety Bugs</a:t>
            </a:r>
          </a:p>
        </p:txBody>
      </p:sp>
      <p:sp>
        <p:nvSpPr>
          <p:cNvPr id="3" name="Content Placeholder 2">
            <a:extLst>
              <a:ext uri="{FF2B5EF4-FFF2-40B4-BE49-F238E27FC236}">
                <a16:creationId xmlns:a16="http://schemas.microsoft.com/office/drawing/2014/main" id="{95B0F0ED-725D-26F5-AD5A-451ADF4426B3}"/>
              </a:ext>
            </a:extLst>
          </p:cNvPr>
          <p:cNvSpPr>
            <a:spLocks noGrp="1"/>
          </p:cNvSpPr>
          <p:nvPr>
            <p:ph idx="1"/>
          </p:nvPr>
        </p:nvSpPr>
        <p:spPr/>
        <p:txBody>
          <a:bodyPr>
            <a:normAutofit/>
          </a:bodyPr>
          <a:lstStyle/>
          <a:p>
            <a:r>
              <a:rPr lang="en-US" sz="2400" dirty="0"/>
              <a:t>In Rust, memory-unsafe code is clearly delineated and confined to unsafe blocks . Rust is a type-safe language.</a:t>
            </a:r>
          </a:p>
          <a:p>
            <a:r>
              <a:rPr lang="en-US" sz="2400" dirty="0"/>
              <a:t>Safe Rust enforces that all values are initialized, and ensures spatial safety by adding bounds checks where necessary. Dereferencing a raw pointer is not allowed in safe Rust. Rust is the only mature, production-ready language that pro vides temporal safety without run-time mechanisms such as </a:t>
            </a:r>
          </a:p>
        </p:txBody>
      </p:sp>
    </p:spTree>
    <p:extLst>
      <p:ext uri="{BB962C8B-B14F-4D97-AF65-F5344CB8AC3E}">
        <p14:creationId xmlns:p14="http://schemas.microsoft.com/office/powerpoint/2010/main" val="103679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C7108-CAD7-1CA1-FD95-430AFAC50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24CFB-1EE2-9CF7-7714-4DC2A1DD3721}"/>
              </a:ext>
            </a:extLst>
          </p:cNvPr>
          <p:cNvSpPr>
            <a:spLocks noGrp="1"/>
          </p:cNvSpPr>
          <p:nvPr>
            <p:ph type="title"/>
          </p:nvPr>
        </p:nvSpPr>
        <p:spPr/>
        <p:txBody>
          <a:bodyPr/>
          <a:lstStyle/>
          <a:p>
            <a:r>
              <a:rPr lang="en-US" b="1" dirty="0"/>
              <a:t>Understanding Memory Safety Bugs</a:t>
            </a:r>
          </a:p>
        </p:txBody>
      </p:sp>
      <p:sp>
        <p:nvSpPr>
          <p:cNvPr id="3" name="Content Placeholder 2">
            <a:extLst>
              <a:ext uri="{FF2B5EF4-FFF2-40B4-BE49-F238E27FC236}">
                <a16:creationId xmlns:a16="http://schemas.microsoft.com/office/drawing/2014/main" id="{5AC487CE-D49D-46A8-876B-FE9371D3C430}"/>
              </a:ext>
            </a:extLst>
          </p:cNvPr>
          <p:cNvSpPr>
            <a:spLocks noGrp="1"/>
          </p:cNvSpPr>
          <p:nvPr>
            <p:ph idx="1"/>
          </p:nvPr>
        </p:nvSpPr>
        <p:spPr/>
        <p:txBody>
          <a:bodyPr>
            <a:normAutofit lnSpcReduction="10000"/>
          </a:bodyPr>
          <a:lstStyle/>
          <a:p>
            <a:r>
              <a:rPr lang="en-US" dirty="0"/>
              <a:t>Garbage collection or universally-applied </a:t>
            </a:r>
            <a:r>
              <a:rPr lang="en-US" dirty="0" err="1"/>
              <a:t>refcounting</a:t>
            </a:r>
            <a:r>
              <a:rPr lang="en-US" dirty="0"/>
              <a:t>, for large classes of code. </a:t>
            </a:r>
          </a:p>
          <a:p>
            <a:r>
              <a:rPr lang="en-US" dirty="0"/>
              <a:t>Rust provides temporal safety through compile time checks on the lifetimes of variables and references. </a:t>
            </a:r>
          </a:p>
          <a:p>
            <a:r>
              <a:rPr lang="en-US" dirty="0"/>
              <a:t>The constraints imposed by the borrow checker preclude the implementation of certain structures, in particular those involving cyclic reference graphs. </a:t>
            </a:r>
          </a:p>
          <a:p>
            <a:r>
              <a:rPr lang="en-US" dirty="0"/>
              <a:t>The Rust standard library includes APIs that allow such structures to be implemented safely, but with runtime overhead (based on reference counting). </a:t>
            </a:r>
          </a:p>
          <a:p>
            <a:r>
              <a:rPr lang="en-US" dirty="0"/>
              <a:t>In addition to memory safety, Rust’s safe subset also guarantees data-race safety (“Fearless Concurrency ”). Incidentally, data-race safety allows Rust to safely avoid unnecessary over head when using runtime temporal safety mechanisms: Both </a:t>
            </a:r>
            <a:r>
              <a:rPr lang="en-US" dirty="0" err="1"/>
              <a:t>Rc</a:t>
            </a:r>
            <a:r>
              <a:rPr lang="en-US" dirty="0"/>
              <a:t> and Arc implement reference-counted pointers. However, </a:t>
            </a:r>
            <a:r>
              <a:rPr lang="en-US" dirty="0" err="1"/>
              <a:t>Rc’s</a:t>
            </a:r>
            <a:r>
              <a:rPr lang="en-US" dirty="0"/>
              <a:t> type precludes it from being shared across threads, so </a:t>
            </a:r>
            <a:r>
              <a:rPr lang="en-US" dirty="0" err="1"/>
              <a:t>Rc</a:t>
            </a:r>
            <a:r>
              <a:rPr lang="en-US" dirty="0"/>
              <a:t> can safely use a cheaper, non-atomic counter.</a:t>
            </a:r>
          </a:p>
        </p:txBody>
      </p:sp>
    </p:spTree>
    <p:extLst>
      <p:ext uri="{BB962C8B-B14F-4D97-AF65-F5344CB8AC3E}">
        <p14:creationId xmlns:p14="http://schemas.microsoft.com/office/powerpoint/2010/main" val="194369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8CFC-47A1-08D0-97A3-A73566A29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EB226E-F7E3-CB15-5692-9ABF483A79B1}"/>
              </a:ext>
            </a:extLst>
          </p:cNvPr>
          <p:cNvSpPr>
            <a:spLocks noGrp="1"/>
          </p:cNvSpPr>
          <p:nvPr>
            <p:ph type="title"/>
          </p:nvPr>
        </p:nvSpPr>
        <p:spPr/>
        <p:txBody>
          <a:bodyPr/>
          <a:lstStyle/>
          <a:p>
            <a:endParaRPr lang="en-US" b="1" dirty="0"/>
          </a:p>
        </p:txBody>
      </p:sp>
      <p:pic>
        <p:nvPicPr>
          <p:cNvPr id="4" name="Content Placeholder 3" descr="A white and blue letter with red and blue lines&#10;&#10;AI-generated content may be incorrect.">
            <a:hlinkClick r:id="rId2"/>
            <a:extLst>
              <a:ext uri="{FF2B5EF4-FFF2-40B4-BE49-F238E27FC236}">
                <a16:creationId xmlns:a16="http://schemas.microsoft.com/office/drawing/2014/main" id="{9AEBEAD9-052C-1BDB-BBED-E73A5F53D87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6320" y="569915"/>
            <a:ext cx="3316605" cy="1167445"/>
          </a:xfrm>
          <a:prstGeom prst="rect">
            <a:avLst/>
          </a:prstGeom>
          <a:noFill/>
          <a:ln>
            <a:noFill/>
          </a:ln>
        </p:spPr>
      </p:pic>
      <p:sp>
        <p:nvSpPr>
          <p:cNvPr id="6" name="TextBox 5">
            <a:extLst>
              <a:ext uri="{FF2B5EF4-FFF2-40B4-BE49-F238E27FC236}">
                <a16:creationId xmlns:a16="http://schemas.microsoft.com/office/drawing/2014/main" id="{91AEA3B0-A4B7-7FED-B95B-37A9681C0EA4}"/>
              </a:ext>
            </a:extLst>
          </p:cNvPr>
          <p:cNvSpPr txBox="1"/>
          <p:nvPr/>
        </p:nvSpPr>
        <p:spPr>
          <a:xfrm>
            <a:off x="752475" y="2067852"/>
            <a:ext cx="10687050" cy="2090509"/>
          </a:xfrm>
          <a:prstGeom prst="rect">
            <a:avLst/>
          </a:prstGeom>
          <a:noFill/>
        </p:spPr>
        <p:txBody>
          <a:bodyPr wrap="square">
            <a:spAutoFit/>
          </a:bodyPr>
          <a:lstStyle/>
          <a:p>
            <a:pPr marL="0" marR="0">
              <a:lnSpc>
                <a:spcPct val="115000"/>
              </a:lnSpc>
              <a:spcAft>
                <a:spcPts val="800"/>
              </a:spcAft>
              <a:buNone/>
            </a:pPr>
            <a:r>
              <a:rPr lang="en-US" sz="1800" kern="100" dirty="0">
                <a:solidFill>
                  <a:srgbClr val="467886"/>
                </a:solidFill>
                <a:effectLst/>
                <a:latin typeface="Aptos" panose="020B0004020202020204" pitchFamily="34" charset="0"/>
                <a:ea typeface="Aptos" panose="020B0004020202020204" pitchFamily="34" charset="0"/>
                <a:cs typeface="Arial" panose="020B0604020202020204" pitchFamily="34" charset="0"/>
              </a:rPr>
              <a:t>Common Weakness Enumeration (CWE™)</a:t>
            </a:r>
            <a:r>
              <a:rPr lang="en-US" sz="1800" kern="100" dirty="0">
                <a:effectLst/>
                <a:latin typeface="Aptos" panose="020B0004020202020204" pitchFamily="34" charset="0"/>
                <a:ea typeface="Aptos" panose="020B0004020202020204" pitchFamily="34" charset="0"/>
                <a:cs typeface="Arial" panose="020B0604020202020204" pitchFamily="34" charset="0"/>
              </a:rPr>
              <a:t> is a community-developed list of common software and hardware weaknesses. A “weakness” is a condition in a software, firmware, hardware, or service component that, under certain circumstances, could contribute to the introduction of vulnerabilities. The </a:t>
            </a:r>
            <a:r>
              <a:rPr lang="en-US" sz="1800" kern="100" dirty="0">
                <a:solidFill>
                  <a:srgbClr val="467886"/>
                </a:solidFill>
                <a:effectLst/>
                <a:latin typeface="Aptos" panose="020B0004020202020204" pitchFamily="34" charset="0"/>
                <a:ea typeface="Aptos" panose="020B0004020202020204" pitchFamily="34" charset="0"/>
                <a:cs typeface="Arial" panose="020B0604020202020204" pitchFamily="34" charset="0"/>
              </a:rPr>
              <a:t>CWE List</a:t>
            </a:r>
            <a:r>
              <a:rPr lang="en-US" sz="1800" kern="100" dirty="0">
                <a:effectLst/>
                <a:latin typeface="Aptos" panose="020B0004020202020204" pitchFamily="34" charset="0"/>
                <a:ea typeface="Aptos" panose="020B0004020202020204" pitchFamily="34" charset="0"/>
                <a:cs typeface="Arial" panose="020B0604020202020204" pitchFamily="34" charset="0"/>
              </a:rPr>
              <a:t> and associated classification taxonomy identify and describe weaknesses in terms of CWEs.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Knowing the weaknesses that result in vulnerabilities means software developers, hardware designers, and security architects can eliminate them before deployment, when it is much easier and cheaper to do so.</a:t>
            </a:r>
          </a:p>
        </p:txBody>
      </p:sp>
      <p:pic>
        <p:nvPicPr>
          <p:cNvPr id="7" name="Picture 6" descr="Example Product Lifecycle Flow Chart">
            <a:extLst>
              <a:ext uri="{FF2B5EF4-FFF2-40B4-BE49-F238E27FC236}">
                <a16:creationId xmlns:a16="http://schemas.microsoft.com/office/drawing/2014/main" id="{1F6A30E1-FC2B-CC6A-4470-515EEFD9C3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598" y="4488853"/>
            <a:ext cx="11206163" cy="1724025"/>
          </a:xfrm>
          <a:prstGeom prst="rect">
            <a:avLst/>
          </a:prstGeom>
          <a:noFill/>
          <a:ln>
            <a:noFill/>
          </a:ln>
        </p:spPr>
      </p:pic>
    </p:spTree>
    <p:extLst>
      <p:ext uri="{BB962C8B-B14F-4D97-AF65-F5344CB8AC3E}">
        <p14:creationId xmlns:p14="http://schemas.microsoft.com/office/powerpoint/2010/main" val="353634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5EA3-D11B-EA81-E086-BF79FF655387}"/>
              </a:ext>
            </a:extLst>
          </p:cNvPr>
          <p:cNvSpPr>
            <a:spLocks noGrp="1"/>
          </p:cNvSpPr>
          <p:nvPr>
            <p:ph type="title"/>
          </p:nvPr>
        </p:nvSpPr>
        <p:spPr/>
        <p:txBody>
          <a:bodyPr/>
          <a:lstStyle/>
          <a:p>
            <a:r>
              <a:rPr lang="en-US" b="1" dirty="0"/>
              <a:t>About me </a:t>
            </a:r>
          </a:p>
        </p:txBody>
      </p:sp>
      <p:sp>
        <p:nvSpPr>
          <p:cNvPr id="3" name="Content Placeholder 2">
            <a:extLst>
              <a:ext uri="{FF2B5EF4-FFF2-40B4-BE49-F238E27FC236}">
                <a16:creationId xmlns:a16="http://schemas.microsoft.com/office/drawing/2014/main" id="{AD8A68E5-6E86-A29D-BC0B-5AF27BD9D87D}"/>
              </a:ext>
            </a:extLst>
          </p:cNvPr>
          <p:cNvSpPr>
            <a:spLocks noGrp="1"/>
          </p:cNvSpPr>
          <p:nvPr>
            <p:ph idx="1"/>
          </p:nvPr>
        </p:nvSpPr>
        <p:spPr/>
        <p:txBody>
          <a:bodyPr>
            <a:normAutofit/>
          </a:bodyPr>
          <a:lstStyle/>
          <a:p>
            <a:r>
              <a:rPr lang="en-US" dirty="0"/>
              <a:t>I have two main fields of activity. Firstly, electrical engineering and secondly, computer engineering. My work in computer engineering is in line with the needs that have arisen from electronics. Over the past few years, depending on the circumstances, I have also participated in parts of leading technical teams and coordinating between teams, which has given me interesting experiences . </a:t>
            </a:r>
          </a:p>
          <a:p>
            <a:r>
              <a:rPr lang="en-US" dirty="0"/>
              <a:t>I tried to share my knowledge with others on </a:t>
            </a:r>
            <a:r>
              <a:rPr lang="en-US" dirty="0">
                <a:hlinkClick r:id="rId2"/>
              </a:rPr>
              <a:t>www.nikelec.ir</a:t>
            </a:r>
            <a:r>
              <a:rPr lang="en-US" dirty="0"/>
              <a:t> and </a:t>
            </a:r>
            <a:r>
              <a:rPr lang="en-US" dirty="0">
                <a:hlinkClick r:id="rId3"/>
              </a:rPr>
              <a:t>www.digidore.com</a:t>
            </a:r>
            <a:r>
              <a:rPr lang="en-US" dirty="0"/>
              <a:t>.</a:t>
            </a:r>
          </a:p>
          <a:p>
            <a:r>
              <a:rPr lang="en-US" dirty="0"/>
              <a:t>Contact :</a:t>
            </a:r>
          </a:p>
        </p:txBody>
      </p:sp>
      <p:pic>
        <p:nvPicPr>
          <p:cNvPr id="5" name="Picture 4">
            <a:extLst>
              <a:ext uri="{FF2B5EF4-FFF2-40B4-BE49-F238E27FC236}">
                <a16:creationId xmlns:a16="http://schemas.microsoft.com/office/drawing/2014/main" id="{E262A8DC-7D6A-DE71-3441-B4D2B88A2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137" y="4452117"/>
            <a:ext cx="257722" cy="257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9091DA7-1ED8-EDE5-6B57-A9A7999C32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776" y="5100709"/>
            <a:ext cx="285204" cy="285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Gmail new logo - Social media &amp; Logos Icons">
            <a:extLst>
              <a:ext uri="{FF2B5EF4-FFF2-40B4-BE49-F238E27FC236}">
                <a16:creationId xmlns:a16="http://schemas.microsoft.com/office/drawing/2014/main" id="{D2D19333-5488-FCE7-5210-E40DA257A8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830" y="5652982"/>
            <a:ext cx="303029" cy="2852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C6AAA5-A5DB-2ACC-DE3A-68AD55EE064F}"/>
              </a:ext>
            </a:extLst>
          </p:cNvPr>
          <p:cNvSpPr txBox="1"/>
          <p:nvPr/>
        </p:nvSpPr>
        <p:spPr>
          <a:xfrm>
            <a:off x="1711642" y="4396312"/>
            <a:ext cx="3469958" cy="369332"/>
          </a:xfrm>
          <a:prstGeom prst="rect">
            <a:avLst/>
          </a:prstGeom>
          <a:noFill/>
        </p:spPr>
        <p:txBody>
          <a:bodyPr wrap="square">
            <a:spAutoFit/>
          </a:bodyPr>
          <a:lstStyle/>
          <a:p>
            <a:r>
              <a:rPr lang="en-US" dirty="0">
                <a:solidFill>
                  <a:schemeClr val="bg2">
                    <a:lumMod val="50000"/>
                  </a:schemeClr>
                </a:solidFill>
              </a:rPr>
              <a:t>linkedin.com/in/</a:t>
            </a:r>
            <a:r>
              <a:rPr lang="en-US" dirty="0" err="1">
                <a:solidFill>
                  <a:schemeClr val="bg2">
                    <a:lumMod val="50000"/>
                  </a:schemeClr>
                </a:solidFill>
              </a:rPr>
              <a:t>mortezaـnorouzi</a:t>
            </a:r>
            <a:r>
              <a:rPr lang="en-US" dirty="0">
                <a:solidFill>
                  <a:schemeClr val="bg2">
                    <a:lumMod val="50000"/>
                  </a:schemeClr>
                </a:solidFill>
              </a:rPr>
              <a:t>/</a:t>
            </a:r>
          </a:p>
        </p:txBody>
      </p:sp>
      <p:sp>
        <p:nvSpPr>
          <p:cNvPr id="9" name="TextBox 8">
            <a:extLst>
              <a:ext uri="{FF2B5EF4-FFF2-40B4-BE49-F238E27FC236}">
                <a16:creationId xmlns:a16="http://schemas.microsoft.com/office/drawing/2014/main" id="{AF58BEF2-8D1C-F100-F381-A3D969FF7BDE}"/>
              </a:ext>
            </a:extLst>
          </p:cNvPr>
          <p:cNvSpPr txBox="1"/>
          <p:nvPr/>
        </p:nvSpPr>
        <p:spPr>
          <a:xfrm>
            <a:off x="1744980" y="5056228"/>
            <a:ext cx="2807494" cy="369332"/>
          </a:xfrm>
          <a:prstGeom prst="rect">
            <a:avLst/>
          </a:prstGeom>
          <a:noFill/>
        </p:spPr>
        <p:txBody>
          <a:bodyPr wrap="square">
            <a:spAutoFit/>
          </a:bodyPr>
          <a:lstStyle/>
          <a:p>
            <a:r>
              <a:rPr lang="en-US" dirty="0">
                <a:solidFill>
                  <a:schemeClr val="bg2">
                    <a:lumMod val="50000"/>
                  </a:schemeClr>
                </a:solidFill>
              </a:rPr>
              <a:t>https://t.me/Mnorouzi72</a:t>
            </a:r>
          </a:p>
        </p:txBody>
      </p:sp>
      <p:sp>
        <p:nvSpPr>
          <p:cNvPr id="10" name="TextBox 9">
            <a:extLst>
              <a:ext uri="{FF2B5EF4-FFF2-40B4-BE49-F238E27FC236}">
                <a16:creationId xmlns:a16="http://schemas.microsoft.com/office/drawing/2014/main" id="{200342E8-DC8B-1AA1-CADE-97DB9FFE4942}"/>
              </a:ext>
            </a:extLst>
          </p:cNvPr>
          <p:cNvSpPr txBox="1"/>
          <p:nvPr/>
        </p:nvSpPr>
        <p:spPr>
          <a:xfrm>
            <a:off x="1723486" y="5610918"/>
            <a:ext cx="3217069" cy="369332"/>
          </a:xfrm>
          <a:prstGeom prst="rect">
            <a:avLst/>
          </a:prstGeom>
          <a:noFill/>
        </p:spPr>
        <p:txBody>
          <a:bodyPr wrap="square">
            <a:spAutoFit/>
          </a:bodyPr>
          <a:lstStyle/>
          <a:p>
            <a:r>
              <a:rPr lang="en-US" i="0" dirty="0">
                <a:solidFill>
                  <a:schemeClr val="bg2">
                    <a:lumMod val="50000"/>
                  </a:schemeClr>
                </a:solidFill>
                <a:effectLst/>
                <a:latin typeface="-apple-system"/>
              </a:rPr>
              <a:t>mnorouziemail@gmail.com</a:t>
            </a:r>
            <a:endParaRPr lang="en-US" dirty="0">
              <a:solidFill>
                <a:schemeClr val="bg2">
                  <a:lumMod val="50000"/>
                </a:schemeClr>
              </a:solidFill>
            </a:endParaRPr>
          </a:p>
        </p:txBody>
      </p:sp>
    </p:spTree>
    <p:extLst>
      <p:ext uri="{BB962C8B-B14F-4D97-AF65-F5344CB8AC3E}">
        <p14:creationId xmlns:p14="http://schemas.microsoft.com/office/powerpoint/2010/main" val="191304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6F88-4DA3-CB16-C900-BFB4BC379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556C8-F7D0-B27D-99BC-865A15E7BD8E}"/>
              </a:ext>
            </a:extLst>
          </p:cNvPr>
          <p:cNvSpPr>
            <a:spLocks noGrp="1"/>
          </p:cNvSpPr>
          <p:nvPr>
            <p:ph type="title"/>
          </p:nvPr>
        </p:nvSpPr>
        <p:spPr>
          <a:xfrm>
            <a:off x="752475" y="286603"/>
            <a:ext cx="10403205" cy="1532672"/>
          </a:xfrm>
        </p:spPr>
        <p:txBody>
          <a:bodyPr/>
          <a:lstStyle/>
          <a:p>
            <a:r>
              <a:rPr lang="en-US" b="1" dirty="0"/>
              <a:t>The CWE Top 25 can help inform:</a:t>
            </a:r>
          </a:p>
        </p:txBody>
      </p:sp>
      <p:pic>
        <p:nvPicPr>
          <p:cNvPr id="4" name="Content Placeholder 3" descr="A white and blue letter with red and blue lines&#10;&#10;AI-generated content may be incorrect.">
            <a:hlinkClick r:id="rId2"/>
            <a:extLst>
              <a:ext uri="{FF2B5EF4-FFF2-40B4-BE49-F238E27FC236}">
                <a16:creationId xmlns:a16="http://schemas.microsoft.com/office/drawing/2014/main" id="{273B3D55-BC17-EC9D-E9A5-A6D40DD438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34550" y="5410200"/>
            <a:ext cx="2381250" cy="838200"/>
          </a:xfrm>
          <a:prstGeom prst="rect">
            <a:avLst/>
          </a:prstGeom>
          <a:noFill/>
          <a:ln>
            <a:noFill/>
          </a:ln>
        </p:spPr>
      </p:pic>
      <p:sp>
        <p:nvSpPr>
          <p:cNvPr id="6" name="TextBox 5">
            <a:extLst>
              <a:ext uri="{FF2B5EF4-FFF2-40B4-BE49-F238E27FC236}">
                <a16:creationId xmlns:a16="http://schemas.microsoft.com/office/drawing/2014/main" id="{0B65DD68-EB2D-740F-6CDF-CB20E9B7D0E3}"/>
              </a:ext>
            </a:extLst>
          </p:cNvPr>
          <p:cNvSpPr txBox="1"/>
          <p:nvPr/>
        </p:nvSpPr>
        <p:spPr>
          <a:xfrm>
            <a:off x="752475" y="1886877"/>
            <a:ext cx="10687050" cy="3693319"/>
          </a:xfrm>
          <a:prstGeom prst="rect">
            <a:avLst/>
          </a:prstGeom>
          <a:noFill/>
        </p:spPr>
        <p:txBody>
          <a:bodyPr wrap="square">
            <a:spAutoFit/>
          </a:bodyPr>
          <a:lstStyle/>
          <a:p>
            <a:pPr lvl="0"/>
            <a:r>
              <a:rPr lang="en-US" b="1" dirty="0"/>
              <a:t>Vulnerability Reduction</a:t>
            </a:r>
            <a:r>
              <a:rPr lang="en-US" dirty="0"/>
              <a:t> – Insights into the common root causes drive valuable feedback into vendors’ SDLC and architectural planning, helping to eliminate entire classes of defect (e.g., memory safety, injection)</a:t>
            </a:r>
          </a:p>
          <a:p>
            <a:pPr lvl="0"/>
            <a:endParaRPr lang="en-US" dirty="0"/>
          </a:p>
          <a:p>
            <a:pPr lvl="0"/>
            <a:r>
              <a:rPr lang="en-US" b="1" dirty="0"/>
              <a:t>Cost Savings</a:t>
            </a:r>
            <a:r>
              <a:rPr lang="en-US" dirty="0"/>
              <a:t> – Fewer vulnerabilities in product development mean fewer issues to manage post-deployment, ultimately saving money and resources</a:t>
            </a:r>
          </a:p>
          <a:p>
            <a:pPr lvl="0"/>
            <a:endParaRPr lang="en-US" dirty="0"/>
          </a:p>
          <a:p>
            <a:pPr lvl="0"/>
            <a:r>
              <a:rPr lang="en-US" b="1" dirty="0"/>
              <a:t>Trend Analysis</a:t>
            </a:r>
            <a:r>
              <a:rPr lang="en-US" dirty="0"/>
              <a:t> – Insight into data trends enables organizations to better focus security efforts</a:t>
            </a:r>
          </a:p>
          <a:p>
            <a:pPr lvl="0"/>
            <a:endParaRPr lang="en-US" dirty="0"/>
          </a:p>
          <a:p>
            <a:pPr lvl="0"/>
            <a:r>
              <a:rPr lang="en-US" b="1" dirty="0"/>
              <a:t>Exploitability Insights</a:t>
            </a:r>
            <a:r>
              <a:rPr lang="en-US" dirty="0"/>
              <a:t> – Certain weaknesses such as command injection attract adversarial attention, enabling risk prioritization.</a:t>
            </a:r>
          </a:p>
          <a:p>
            <a:pPr lvl="0"/>
            <a:endParaRPr lang="en-US" dirty="0"/>
          </a:p>
          <a:p>
            <a:pPr lvl="0"/>
            <a:r>
              <a:rPr lang="en-US" b="1" dirty="0"/>
              <a:t>Customer Trust</a:t>
            </a:r>
            <a:r>
              <a:rPr lang="en-US" dirty="0"/>
              <a:t> – Transparency in how organizations address these weaknesses shows commitment to product security</a:t>
            </a:r>
          </a:p>
        </p:txBody>
      </p:sp>
    </p:spTree>
    <p:extLst>
      <p:ext uri="{BB962C8B-B14F-4D97-AF65-F5344CB8AC3E}">
        <p14:creationId xmlns:p14="http://schemas.microsoft.com/office/powerpoint/2010/main" val="269141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program&#10;&#10;AI-generated content may be incorrect.">
            <a:extLst>
              <a:ext uri="{FF2B5EF4-FFF2-40B4-BE49-F238E27FC236}">
                <a16:creationId xmlns:a16="http://schemas.microsoft.com/office/drawing/2014/main" id="{6C317E9C-2F17-4A5D-E30E-067F05575D34}"/>
              </a:ext>
            </a:extLst>
          </p:cNvPr>
          <p:cNvPicPr>
            <a:picLocks noChangeAspect="1"/>
          </p:cNvPicPr>
          <p:nvPr/>
        </p:nvPicPr>
        <p:blipFill>
          <a:blip r:embed="rId2"/>
          <a:srcRect l="5929" r="15064"/>
          <a:stretch>
            <a:fillRect/>
          </a:stretch>
        </p:blipFill>
        <p:spPr>
          <a:xfrm>
            <a:off x="6904876" y="2479915"/>
            <a:ext cx="4344149" cy="3194521"/>
          </a:xfrm>
          <a:prstGeom prst="rect">
            <a:avLst/>
          </a:prstGeom>
        </p:spPr>
      </p:pic>
      <p:sp>
        <p:nvSpPr>
          <p:cNvPr id="2" name="Title 1">
            <a:extLst>
              <a:ext uri="{FF2B5EF4-FFF2-40B4-BE49-F238E27FC236}">
                <a16:creationId xmlns:a16="http://schemas.microsoft.com/office/drawing/2014/main" id="{E79B2BA7-9D9A-FC02-AD87-68B2EBB7104E}"/>
              </a:ext>
            </a:extLst>
          </p:cNvPr>
          <p:cNvSpPr>
            <a:spLocks noGrp="1"/>
          </p:cNvSpPr>
          <p:nvPr>
            <p:ph type="title"/>
          </p:nvPr>
        </p:nvSpPr>
        <p:spPr/>
        <p:txBody>
          <a:bodyPr/>
          <a:lstStyle/>
          <a:p>
            <a:r>
              <a:rPr lang="en-US" b="1" dirty="0"/>
              <a:t>Top 25 CWE :</a:t>
            </a:r>
            <a:endParaRPr lang="en-US" dirty="0"/>
          </a:p>
        </p:txBody>
      </p:sp>
      <p:pic>
        <p:nvPicPr>
          <p:cNvPr id="4" name="Content Placeholder 3">
            <a:extLst>
              <a:ext uri="{FF2B5EF4-FFF2-40B4-BE49-F238E27FC236}">
                <a16:creationId xmlns:a16="http://schemas.microsoft.com/office/drawing/2014/main" id="{F5812309-DF0C-60AD-D844-AA0D16FDD793}"/>
              </a:ext>
            </a:extLst>
          </p:cNvPr>
          <p:cNvPicPr>
            <a:picLocks noGrp="1" noChangeAspect="1"/>
          </p:cNvPicPr>
          <p:nvPr>
            <p:ph idx="1"/>
          </p:nvPr>
        </p:nvPicPr>
        <p:blipFill>
          <a:blip r:embed="rId3"/>
          <a:stretch>
            <a:fillRect/>
          </a:stretch>
        </p:blipFill>
        <p:spPr>
          <a:xfrm>
            <a:off x="1171795" y="2170111"/>
            <a:ext cx="5733081" cy="3604577"/>
          </a:xfrm>
          <a:prstGeom prst="rect">
            <a:avLst/>
          </a:prstGeom>
        </p:spPr>
      </p:pic>
    </p:spTree>
    <p:extLst>
      <p:ext uri="{BB962C8B-B14F-4D97-AF65-F5344CB8AC3E}">
        <p14:creationId xmlns:p14="http://schemas.microsoft.com/office/powerpoint/2010/main" val="404493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AE79-E1B6-DD2D-6049-3FE22C638F63}"/>
              </a:ext>
            </a:extLst>
          </p:cNvPr>
          <p:cNvSpPr>
            <a:spLocks noGrp="1"/>
          </p:cNvSpPr>
          <p:nvPr>
            <p:ph type="title"/>
          </p:nvPr>
        </p:nvSpPr>
        <p:spPr/>
        <p:txBody>
          <a:bodyPr>
            <a:noAutofit/>
          </a:bodyPr>
          <a:lstStyle/>
          <a:p>
            <a:r>
              <a:rPr lang="en-US" sz="2000" dirty="0"/>
              <a:t>The latest news and insights from Google on security and safety on the Internet</a:t>
            </a:r>
          </a:p>
        </p:txBody>
      </p:sp>
      <p:sp>
        <p:nvSpPr>
          <p:cNvPr id="3" name="Content Placeholder 2">
            <a:extLst>
              <a:ext uri="{FF2B5EF4-FFF2-40B4-BE49-F238E27FC236}">
                <a16:creationId xmlns:a16="http://schemas.microsoft.com/office/drawing/2014/main" id="{58CDDAA0-4C7E-BCA5-55B4-D31038BF4FD8}"/>
              </a:ext>
            </a:extLst>
          </p:cNvPr>
          <p:cNvSpPr>
            <a:spLocks noGrp="1"/>
          </p:cNvSpPr>
          <p:nvPr>
            <p:ph idx="1"/>
          </p:nvPr>
        </p:nvSpPr>
        <p:spPr/>
        <p:txBody>
          <a:bodyPr/>
          <a:lstStyle/>
          <a:p>
            <a:r>
              <a:rPr lang="en-US" sz="2800" b="1" dirty="0"/>
              <a:t>Rust in the Android platform</a:t>
            </a:r>
          </a:p>
          <a:p>
            <a:r>
              <a:rPr lang="en-US" dirty="0"/>
              <a:t>Correctness of code in the Android platform is a top priority for the security, stability, and quality of each Android release. Memory safety bugs in C and C++ continue to be the most-difficult-to-address source of incorrectness.</a:t>
            </a:r>
          </a:p>
          <a:p>
            <a:r>
              <a:rPr lang="en-US" dirty="0"/>
              <a:t>Unfortunately, for the lower layers of the OS, Java and Kotlin are not an option.</a:t>
            </a:r>
          </a:p>
          <a:p>
            <a:r>
              <a:rPr lang="en-US" dirty="0"/>
              <a:t>For C and C++, the developer is responsible for managing memory lifetime. Unfortunately, it's easy to make mistakes when doing this, especially in complex and multithreaded codebases.</a:t>
            </a:r>
          </a:p>
          <a:p>
            <a:r>
              <a:rPr lang="en-US" dirty="0"/>
              <a:t>Rust provides memory safety guarantees by using a combination of compile-time checks to enforce object lifetime/ownership and runtime checks to ensure that memory accesses are valid. This safety is achieved while providing equivalent performance to C and C++.</a:t>
            </a:r>
          </a:p>
        </p:txBody>
      </p:sp>
      <p:pic>
        <p:nvPicPr>
          <p:cNvPr id="5" name="Picture 4">
            <a:extLst>
              <a:ext uri="{FF2B5EF4-FFF2-40B4-BE49-F238E27FC236}">
                <a16:creationId xmlns:a16="http://schemas.microsoft.com/office/drawing/2014/main" id="{1108677F-15E6-7F6A-4A95-2E85C1DF1440}"/>
              </a:ext>
            </a:extLst>
          </p:cNvPr>
          <p:cNvPicPr>
            <a:picLocks noChangeAspect="1"/>
          </p:cNvPicPr>
          <p:nvPr/>
        </p:nvPicPr>
        <p:blipFill>
          <a:blip r:embed="rId2"/>
          <a:stretch>
            <a:fillRect/>
          </a:stretch>
        </p:blipFill>
        <p:spPr>
          <a:xfrm>
            <a:off x="1036320" y="655484"/>
            <a:ext cx="3934374" cy="666843"/>
          </a:xfrm>
          <a:prstGeom prst="rect">
            <a:avLst/>
          </a:prstGeom>
        </p:spPr>
      </p:pic>
    </p:spTree>
    <p:extLst>
      <p:ext uri="{BB962C8B-B14F-4D97-AF65-F5344CB8AC3E}">
        <p14:creationId xmlns:p14="http://schemas.microsoft.com/office/powerpoint/2010/main" val="985109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860AD-741D-AF57-7CFC-002453DB9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D42FF-D12D-F6A3-8FE7-D4A21A5B52A0}"/>
              </a:ext>
            </a:extLst>
          </p:cNvPr>
          <p:cNvSpPr>
            <a:spLocks noGrp="1"/>
          </p:cNvSpPr>
          <p:nvPr>
            <p:ph type="title"/>
          </p:nvPr>
        </p:nvSpPr>
        <p:spPr/>
        <p:txBody>
          <a:bodyPr>
            <a:noAutofit/>
          </a:bodyPr>
          <a:lstStyle/>
          <a:p>
            <a:r>
              <a:rPr lang="en-US" sz="4000" b="1" dirty="0"/>
              <a:t>Rust in the Android platform</a:t>
            </a:r>
          </a:p>
        </p:txBody>
      </p:sp>
      <p:sp>
        <p:nvSpPr>
          <p:cNvPr id="3" name="Content Placeholder 2">
            <a:extLst>
              <a:ext uri="{FF2B5EF4-FFF2-40B4-BE49-F238E27FC236}">
                <a16:creationId xmlns:a16="http://schemas.microsoft.com/office/drawing/2014/main" id="{4A825B7F-2C51-DDE7-D6B9-AD168CB26B44}"/>
              </a:ext>
            </a:extLst>
          </p:cNvPr>
          <p:cNvSpPr>
            <a:spLocks noGrp="1"/>
          </p:cNvSpPr>
          <p:nvPr>
            <p:ph idx="1"/>
          </p:nvPr>
        </p:nvSpPr>
        <p:spPr/>
        <p:txBody>
          <a:bodyPr>
            <a:normAutofit lnSpcReduction="10000"/>
          </a:bodyPr>
          <a:lstStyle/>
          <a:p>
            <a:r>
              <a:rPr lang="en-US" dirty="0"/>
              <a:t>Memory-safe languages like Rust help us overcome these limitations in two ways:</a:t>
            </a:r>
          </a:p>
          <a:p>
            <a:r>
              <a:rPr lang="en-US" sz="1700" dirty="0"/>
              <a:t>Lowers the density of bugs within our code, which increases the effectiveness of our current sandboxing.</a:t>
            </a:r>
          </a:p>
          <a:p>
            <a:r>
              <a:rPr lang="en-US" sz="1700" dirty="0"/>
              <a:t>Reduces our sandboxing needs, allowing introduction of new features that are both safer and lighter on resources.</a:t>
            </a:r>
          </a:p>
          <a:p>
            <a:r>
              <a:rPr lang="en-US" b="1" dirty="0"/>
              <a:t>Prioritizing prevention</a:t>
            </a:r>
          </a:p>
          <a:p>
            <a:r>
              <a:rPr lang="en-US" sz="1800" dirty="0"/>
              <a:t>Rust modernizes a range of other language aspects, which results in improved correctness of code:</a:t>
            </a:r>
          </a:p>
          <a:p>
            <a:r>
              <a:rPr lang="en-US" b="1" dirty="0"/>
              <a:t>Memory safety -</a:t>
            </a:r>
            <a:r>
              <a:rPr lang="en-US" dirty="0"/>
              <a:t> </a:t>
            </a:r>
            <a:r>
              <a:rPr lang="en-US" sz="1800" dirty="0"/>
              <a:t>enforces memory safety through a combination of compiler and run-time checks.</a:t>
            </a:r>
          </a:p>
          <a:p>
            <a:r>
              <a:rPr lang="en-US" b="1" dirty="0"/>
              <a:t>Data concurrency - </a:t>
            </a:r>
            <a:r>
              <a:rPr lang="en-US" sz="1800" dirty="0"/>
              <a:t>prevents data races. The ease with which this allows users to write efficient, thread-safe code has given rise to Rust’s Fearless Concurrency slogan.</a:t>
            </a:r>
          </a:p>
          <a:p>
            <a:r>
              <a:rPr lang="en-US" b="1" dirty="0"/>
              <a:t>More expressive type system-References and variables are immutable by default-Better error handling in standard libraries -Initialization-Safer integer handling</a:t>
            </a:r>
            <a:endParaRPr lang="en-US" dirty="0"/>
          </a:p>
        </p:txBody>
      </p:sp>
    </p:spTree>
    <p:extLst>
      <p:ext uri="{BB962C8B-B14F-4D97-AF65-F5344CB8AC3E}">
        <p14:creationId xmlns:p14="http://schemas.microsoft.com/office/powerpoint/2010/main" val="312084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8349-F1A6-2AEC-21C0-631323783472}"/>
              </a:ext>
            </a:extLst>
          </p:cNvPr>
          <p:cNvSpPr>
            <a:spLocks noGrp="1"/>
          </p:cNvSpPr>
          <p:nvPr>
            <p:ph type="title"/>
          </p:nvPr>
        </p:nvSpPr>
        <p:spPr/>
        <p:txBody>
          <a:bodyPr/>
          <a:lstStyle/>
          <a:p>
            <a:r>
              <a:rPr lang="en-US" b="1" dirty="0"/>
              <a:t>Rust in the Android platform</a:t>
            </a:r>
            <a:endParaRPr lang="en-US" dirty="0"/>
          </a:p>
        </p:txBody>
      </p:sp>
      <p:pic>
        <p:nvPicPr>
          <p:cNvPr id="5" name="Content Placeholder 4">
            <a:extLst>
              <a:ext uri="{FF2B5EF4-FFF2-40B4-BE49-F238E27FC236}">
                <a16:creationId xmlns:a16="http://schemas.microsoft.com/office/drawing/2014/main" id="{5B6DE21E-CA79-EFDE-0BB0-024DED333BF6}"/>
              </a:ext>
            </a:extLst>
          </p:cNvPr>
          <p:cNvPicPr>
            <a:picLocks noGrp="1" noChangeAspect="1"/>
          </p:cNvPicPr>
          <p:nvPr>
            <p:ph idx="1"/>
          </p:nvPr>
        </p:nvPicPr>
        <p:blipFill>
          <a:blip r:embed="rId2"/>
          <a:stretch>
            <a:fillRect/>
          </a:stretch>
        </p:blipFill>
        <p:spPr>
          <a:xfrm>
            <a:off x="588703" y="2092992"/>
            <a:ext cx="5093760" cy="3027649"/>
          </a:xfrm>
          <a:prstGeom prst="rect">
            <a:avLst/>
          </a:prstGeom>
        </p:spPr>
      </p:pic>
      <p:pic>
        <p:nvPicPr>
          <p:cNvPr id="7" name="Picture 6">
            <a:extLst>
              <a:ext uri="{FF2B5EF4-FFF2-40B4-BE49-F238E27FC236}">
                <a16:creationId xmlns:a16="http://schemas.microsoft.com/office/drawing/2014/main" id="{A9226D59-796A-E280-E79E-BA9617DC4A7B}"/>
              </a:ext>
            </a:extLst>
          </p:cNvPr>
          <p:cNvPicPr>
            <a:picLocks noChangeAspect="1"/>
          </p:cNvPicPr>
          <p:nvPr/>
        </p:nvPicPr>
        <p:blipFill>
          <a:blip r:embed="rId3"/>
          <a:stretch>
            <a:fillRect/>
          </a:stretch>
        </p:blipFill>
        <p:spPr>
          <a:xfrm>
            <a:off x="5501488" y="2092992"/>
            <a:ext cx="5896798" cy="3534268"/>
          </a:xfrm>
          <a:prstGeom prst="rect">
            <a:avLst/>
          </a:prstGeom>
        </p:spPr>
      </p:pic>
    </p:spTree>
    <p:extLst>
      <p:ext uri="{BB962C8B-B14F-4D97-AF65-F5344CB8AC3E}">
        <p14:creationId xmlns:p14="http://schemas.microsoft.com/office/powerpoint/2010/main" val="342865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9CCB-1A44-B5B7-2DD5-BF4F0F44F9E7}"/>
              </a:ext>
            </a:extLst>
          </p:cNvPr>
          <p:cNvSpPr>
            <a:spLocks noGrp="1"/>
          </p:cNvSpPr>
          <p:nvPr>
            <p:ph type="title"/>
          </p:nvPr>
        </p:nvSpPr>
        <p:spPr/>
        <p:txBody>
          <a:bodyPr>
            <a:normAutofit/>
          </a:bodyPr>
          <a:lstStyle/>
          <a:p>
            <a:r>
              <a:rPr lang="en-US" sz="4400" b="1" dirty="0"/>
              <a:t>A proactive approach to more secure code</a:t>
            </a:r>
            <a:endParaRPr lang="en-US" sz="4400" dirty="0"/>
          </a:p>
        </p:txBody>
      </p:sp>
      <p:sp>
        <p:nvSpPr>
          <p:cNvPr id="3" name="Content Placeholder 2">
            <a:extLst>
              <a:ext uri="{FF2B5EF4-FFF2-40B4-BE49-F238E27FC236}">
                <a16:creationId xmlns:a16="http://schemas.microsoft.com/office/drawing/2014/main" id="{785379C3-0B2A-D145-3AC3-5A2ECD80031F}"/>
              </a:ext>
            </a:extLst>
          </p:cNvPr>
          <p:cNvSpPr>
            <a:spLocks noGrp="1"/>
          </p:cNvSpPr>
          <p:nvPr>
            <p:ph idx="1"/>
          </p:nvPr>
        </p:nvSpPr>
        <p:spPr/>
        <p:txBody>
          <a:bodyPr/>
          <a:lstStyle/>
          <a:p>
            <a:r>
              <a:rPr lang="en-US" dirty="0"/>
              <a:t>Since 2004, the Microsoft Security Response Centre (MSRC) has triaged every reported Microsoft security vulnerability. From all that triage one astonishing fact sticks out: as Matt Miller discussed in his 2019 presentation at </a:t>
            </a:r>
            <a:r>
              <a:rPr lang="en-US" dirty="0" err="1"/>
              <a:t>BlueHatIL</a:t>
            </a:r>
            <a:r>
              <a:rPr lang="en-US" dirty="0"/>
              <a:t>, the majority of vulnerabilities fixed and with a CVE assigned are caused by developers inadvertently inserting memory corruption bugs into their C and C++ code.</a:t>
            </a:r>
          </a:p>
          <a:p>
            <a:r>
              <a:rPr lang="en-US" dirty="0"/>
              <a:t>If only the developers could have all the memory security guarantees of languages like .NET C# combined with all the efficiencies of C++. Maybe we can: One of the most promising newer systems programming languages that satisfy those requirements is the Rust programming language originally invented by Mozilla.</a:t>
            </a:r>
          </a:p>
        </p:txBody>
      </p:sp>
      <p:pic>
        <p:nvPicPr>
          <p:cNvPr id="2050" name="Picture 2">
            <a:extLst>
              <a:ext uri="{FF2B5EF4-FFF2-40B4-BE49-F238E27FC236}">
                <a16:creationId xmlns:a16="http://schemas.microsoft.com/office/drawing/2014/main" id="{354B8547-4D7A-6CE8-6CBE-5D0FB5C0B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099" y="371474"/>
            <a:ext cx="2899241" cy="61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99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F0AC-2038-813B-4FCC-C613B32B8118}"/>
              </a:ext>
            </a:extLst>
          </p:cNvPr>
          <p:cNvSpPr>
            <a:spLocks noGrp="1"/>
          </p:cNvSpPr>
          <p:nvPr>
            <p:ph type="title"/>
          </p:nvPr>
        </p:nvSpPr>
        <p:spPr/>
        <p:txBody>
          <a:bodyPr>
            <a:normAutofit/>
          </a:bodyPr>
          <a:lstStyle/>
          <a:p>
            <a:r>
              <a:rPr lang="en-US" sz="5400" b="1" dirty="0"/>
              <a:t>Rust for Linux </a:t>
            </a:r>
          </a:p>
        </p:txBody>
      </p:sp>
      <p:sp>
        <p:nvSpPr>
          <p:cNvPr id="3" name="Content Placeholder 2">
            <a:extLst>
              <a:ext uri="{FF2B5EF4-FFF2-40B4-BE49-F238E27FC236}">
                <a16:creationId xmlns:a16="http://schemas.microsoft.com/office/drawing/2014/main" id="{BED39E5B-D4E2-D7FC-D1FC-68E0D4FFF222}"/>
              </a:ext>
            </a:extLst>
          </p:cNvPr>
          <p:cNvSpPr>
            <a:spLocks noGrp="1"/>
          </p:cNvSpPr>
          <p:nvPr>
            <p:ph idx="1"/>
          </p:nvPr>
        </p:nvSpPr>
        <p:spPr/>
        <p:txBody>
          <a:bodyPr>
            <a:normAutofit lnSpcReduction="10000"/>
          </a:bodyPr>
          <a:lstStyle/>
          <a:p>
            <a:endParaRPr lang="en-US" sz="2800" b="1" dirty="0"/>
          </a:p>
          <a:p>
            <a:endParaRPr lang="en-US" sz="2800" b="1" dirty="0"/>
          </a:p>
          <a:p>
            <a:r>
              <a:rPr lang="en-US" sz="2800" b="1" dirty="0"/>
              <a:t>Rust for Linux</a:t>
            </a:r>
            <a:r>
              <a:rPr lang="en-US" sz="2800" dirty="0"/>
              <a:t> is an ongoing project started in 2020 to add Rust as a programming language that can be used within the Linux kernel software, which has been written using </a:t>
            </a:r>
            <a:r>
              <a:rPr lang="en-US" sz="2800" b="1" dirty="0"/>
              <a:t>C</a:t>
            </a:r>
            <a:r>
              <a:rPr lang="en-US" sz="2800" dirty="0"/>
              <a:t> and </a:t>
            </a:r>
            <a:r>
              <a:rPr lang="en-US" sz="2800" b="1" dirty="0"/>
              <a:t>assembly</a:t>
            </a:r>
            <a:r>
              <a:rPr lang="en-US" sz="2800" dirty="0"/>
              <a:t> only. This project aims to leverage Rust's memory safety to reduce bugs when writing kernel drivers. Progress has been slower than hoped by both Rust advocates and </a:t>
            </a:r>
            <a:r>
              <a:rPr lang="en-US" sz="2800" b="1" dirty="0"/>
              <a:t>Linus Torvalds</a:t>
            </a:r>
            <a:r>
              <a:rPr lang="en-US" sz="2800" dirty="0"/>
              <a:t>, lead of the Linux kernel project. In December 2023, the first drivers written in Rust were accepted, and released in version 6.8.</a:t>
            </a:r>
          </a:p>
        </p:txBody>
      </p:sp>
      <p:pic>
        <p:nvPicPr>
          <p:cNvPr id="4098" name="Picture 2">
            <a:extLst>
              <a:ext uri="{FF2B5EF4-FFF2-40B4-BE49-F238E27FC236}">
                <a16:creationId xmlns:a16="http://schemas.microsoft.com/office/drawing/2014/main" id="{FCF577C5-8EF0-EAD6-403F-F069F1137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198" y="452338"/>
            <a:ext cx="1285022" cy="128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2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248F-C4E2-5605-58E7-E679C28EEE6F}"/>
              </a:ext>
            </a:extLst>
          </p:cNvPr>
          <p:cNvSpPr>
            <a:spLocks noGrp="1"/>
          </p:cNvSpPr>
          <p:nvPr>
            <p:ph type="title"/>
          </p:nvPr>
        </p:nvSpPr>
        <p:spPr/>
        <p:txBody>
          <a:bodyPr/>
          <a:lstStyle/>
          <a:p>
            <a:r>
              <a:rPr lang="en-US" b="1" dirty="0"/>
              <a:t>Time to Shine</a:t>
            </a:r>
            <a:r>
              <a:rPr lang="fa-IR" b="1" dirty="0"/>
              <a:t>!</a:t>
            </a:r>
            <a:endParaRPr lang="en-US" dirty="0"/>
          </a:p>
        </p:txBody>
      </p:sp>
      <p:pic>
        <p:nvPicPr>
          <p:cNvPr id="5122" name="Picture 2" descr="Rustacean.net: Home of Ferris the Crab">
            <a:extLst>
              <a:ext uri="{FF2B5EF4-FFF2-40B4-BE49-F238E27FC236}">
                <a16:creationId xmlns:a16="http://schemas.microsoft.com/office/drawing/2014/main" id="{5E46FC35-FA46-E67F-E7CB-5276E7D0E4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3603" y="1956044"/>
            <a:ext cx="5841270" cy="389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25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F7C7E-1D3C-4D39-28A0-C46B4D436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AC235-75F2-0962-F64F-13B523684372}"/>
              </a:ext>
            </a:extLst>
          </p:cNvPr>
          <p:cNvSpPr>
            <a:spLocks noGrp="1"/>
          </p:cNvSpPr>
          <p:nvPr>
            <p:ph type="title"/>
          </p:nvPr>
        </p:nvSpPr>
        <p:spPr/>
        <p:txBody>
          <a:bodyPr/>
          <a:lstStyle/>
          <a:p>
            <a:r>
              <a:rPr lang="en-US" b="1" dirty="0"/>
              <a:t>Time to Shine</a:t>
            </a:r>
            <a:r>
              <a:rPr lang="fa-IR" b="1" dirty="0"/>
              <a:t> !</a:t>
            </a:r>
            <a:endParaRPr lang="en-US" dirty="0"/>
          </a:p>
        </p:txBody>
      </p:sp>
      <p:pic>
        <p:nvPicPr>
          <p:cNvPr id="5122" name="Picture 2" descr="Rustacean.net: Home of Ferris the Crab">
            <a:extLst>
              <a:ext uri="{FF2B5EF4-FFF2-40B4-BE49-F238E27FC236}">
                <a16:creationId xmlns:a16="http://schemas.microsoft.com/office/drawing/2014/main" id="{FE9416D5-DCD0-08B7-90F3-9F1576ABDC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632F80-22E1-9F8E-286D-6497C4A70898}"/>
              </a:ext>
            </a:extLst>
          </p:cNvPr>
          <p:cNvSpPr txBox="1"/>
          <p:nvPr/>
        </p:nvSpPr>
        <p:spPr>
          <a:xfrm>
            <a:off x="1238250" y="2133600"/>
            <a:ext cx="9917430" cy="4154984"/>
          </a:xfrm>
          <a:prstGeom prst="rect">
            <a:avLst/>
          </a:prstGeom>
          <a:noFill/>
        </p:spPr>
        <p:txBody>
          <a:bodyPr wrap="square" rtlCol="0">
            <a:spAutoFit/>
          </a:bodyPr>
          <a:lstStyle/>
          <a:p>
            <a:r>
              <a:rPr lang="en-US" sz="2400" dirty="0"/>
              <a:t>Something does not seem right. If memory safety is the only requirement, then another language could claim to provide it as well. For example, Kotlin – so why is Rust being chosen? This is where the art and beauty of Rust become apparent. Languages like Java, Python, or others that use GC (apart from the fact that garbage collection itself can have memory management issues in certain scenarios) require a subsystem, such as the JVM, to run alongside the programs. The beauty of Rust is that it achieves this without any external dependencies and even at compile time, using Ownership and the Borrow Checker. Furthermore, Rust is not limited to just this important feature. Exciting things are coming...</a:t>
            </a:r>
          </a:p>
          <a:p>
            <a:endParaRPr lang="en-US" sz="2400" dirty="0"/>
          </a:p>
        </p:txBody>
      </p:sp>
    </p:spTree>
    <p:extLst>
      <p:ext uri="{BB962C8B-B14F-4D97-AF65-F5344CB8AC3E}">
        <p14:creationId xmlns:p14="http://schemas.microsoft.com/office/powerpoint/2010/main" val="4082622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54EA2-E180-2E87-9716-725DB58CF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A86AC-8F02-F4D7-8918-EFE3E8414F23}"/>
              </a:ext>
            </a:extLst>
          </p:cNvPr>
          <p:cNvSpPr>
            <a:spLocks noGrp="1"/>
          </p:cNvSpPr>
          <p:nvPr>
            <p:ph type="title"/>
          </p:nvPr>
        </p:nvSpPr>
        <p:spPr/>
        <p:txBody>
          <a:bodyPr/>
          <a:lstStyle/>
          <a:p>
            <a:r>
              <a:rPr lang="en-US" b="1" dirty="0"/>
              <a:t>Time to Shine : Is It OOP  ?</a:t>
            </a:r>
          </a:p>
        </p:txBody>
      </p:sp>
      <p:pic>
        <p:nvPicPr>
          <p:cNvPr id="5122" name="Picture 2" descr="Rustacean.net: Home of Ferris the Crab">
            <a:extLst>
              <a:ext uri="{FF2B5EF4-FFF2-40B4-BE49-F238E27FC236}">
                <a16:creationId xmlns:a16="http://schemas.microsoft.com/office/drawing/2014/main" id="{61FFB614-80DE-6688-6AA7-E9967AD292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93F40C-78C7-D4E4-E275-F6202C8D1419}"/>
              </a:ext>
            </a:extLst>
          </p:cNvPr>
          <p:cNvSpPr txBox="1"/>
          <p:nvPr/>
        </p:nvSpPr>
        <p:spPr>
          <a:xfrm>
            <a:off x="1238250" y="2133600"/>
            <a:ext cx="9917430" cy="4216539"/>
          </a:xfrm>
          <a:prstGeom prst="rect">
            <a:avLst/>
          </a:prstGeom>
          <a:noFill/>
        </p:spPr>
        <p:txBody>
          <a:bodyPr wrap="square" rtlCol="0">
            <a:spAutoFit/>
          </a:bodyPr>
          <a:lstStyle/>
          <a:p>
            <a:r>
              <a:rPr lang="en-US" sz="2000" b="1" dirty="0"/>
              <a:t>Objects Contain Data and Behavior</a:t>
            </a:r>
            <a:endParaRPr lang="en-US" sz="2000" dirty="0"/>
          </a:p>
          <a:p>
            <a:r>
              <a:rPr lang="en-US" sz="2000" dirty="0"/>
              <a:t>The book </a:t>
            </a:r>
            <a:r>
              <a:rPr lang="en-US" sz="2000" i="1" dirty="0"/>
              <a:t>Design Patterns: Elements of Reusable Object-Oriented Software</a:t>
            </a:r>
            <a:r>
              <a:rPr lang="en-US" sz="2000" dirty="0"/>
              <a:t> by Erich Gamma, Richard Helm, Ralph Johnson, and John </a:t>
            </a:r>
            <a:r>
              <a:rPr lang="en-US" sz="2000" dirty="0" err="1"/>
              <a:t>Vlissides</a:t>
            </a:r>
            <a:r>
              <a:rPr lang="en-US" sz="2000" dirty="0"/>
              <a:t> (Addison-Wesley, 1994), colloquially referred to as </a:t>
            </a:r>
            <a:r>
              <a:rPr lang="en-US" sz="2000" i="1" dirty="0"/>
              <a:t>The Gang of Four</a:t>
            </a:r>
            <a:r>
              <a:rPr lang="en-US" sz="2000" dirty="0"/>
              <a:t> book, is a catalog of object-oriented design patterns. It defines OOP in this way:</a:t>
            </a:r>
          </a:p>
          <a:p>
            <a:r>
              <a:rPr lang="en-US" sz="2000" dirty="0"/>
              <a:t>Object-oriented programs are made up of objects. An </a:t>
            </a:r>
            <a:r>
              <a:rPr lang="en-US" sz="2000" b="1" dirty="0"/>
              <a:t>object</a:t>
            </a:r>
            <a:r>
              <a:rPr lang="en-US" sz="2000" dirty="0"/>
              <a:t> packages both data and the procedures that operate on that data. The procedures are typically called </a:t>
            </a:r>
            <a:r>
              <a:rPr lang="en-US" sz="2000" b="1" dirty="0"/>
              <a:t>methods</a:t>
            </a:r>
            <a:r>
              <a:rPr lang="en-US" sz="2000" dirty="0"/>
              <a:t> or </a:t>
            </a:r>
            <a:r>
              <a:rPr lang="en-US" sz="2000" b="1" dirty="0"/>
              <a:t>operations</a:t>
            </a:r>
            <a:r>
              <a:rPr lang="en-US" sz="2000" dirty="0"/>
              <a:t>.</a:t>
            </a:r>
          </a:p>
          <a:p>
            <a:r>
              <a:rPr lang="en-US" sz="2000" dirty="0"/>
              <a:t>Using this definition, Rust is object oriented: structs and </a:t>
            </a:r>
            <a:r>
              <a:rPr lang="en-US" sz="2000" dirty="0" err="1"/>
              <a:t>enums</a:t>
            </a:r>
            <a:r>
              <a:rPr lang="en-US" sz="2000" dirty="0"/>
              <a:t> have data, and </a:t>
            </a:r>
            <a:r>
              <a:rPr lang="en-US" sz="2000" dirty="0" err="1"/>
              <a:t>impl</a:t>
            </a:r>
            <a:r>
              <a:rPr lang="en-US" sz="2000" dirty="0"/>
              <a:t> blocks provide methods on structs and </a:t>
            </a:r>
            <a:r>
              <a:rPr lang="en-US" sz="2000" dirty="0" err="1"/>
              <a:t>enums</a:t>
            </a:r>
            <a:r>
              <a:rPr lang="en-US" sz="2000" dirty="0"/>
              <a:t>. Even though structs and </a:t>
            </a:r>
            <a:r>
              <a:rPr lang="en-US" sz="2000" dirty="0" err="1"/>
              <a:t>enums</a:t>
            </a:r>
            <a:r>
              <a:rPr lang="en-US" sz="2000" dirty="0"/>
              <a:t> with methods aren’t </a:t>
            </a:r>
            <a:r>
              <a:rPr lang="en-US" sz="2000" i="1" dirty="0"/>
              <a:t>called</a:t>
            </a:r>
            <a:r>
              <a:rPr lang="en-US" sz="2000" dirty="0"/>
              <a:t> objects, they provide the same functionality, according to the Gang of Four’s definition of objects.</a:t>
            </a:r>
          </a:p>
          <a:p>
            <a:endParaRPr lang="en-US" sz="2800" dirty="0"/>
          </a:p>
        </p:txBody>
      </p:sp>
    </p:spTree>
    <p:extLst>
      <p:ext uri="{BB962C8B-B14F-4D97-AF65-F5344CB8AC3E}">
        <p14:creationId xmlns:p14="http://schemas.microsoft.com/office/powerpoint/2010/main" val="44270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5143A-9204-C080-F819-984D1DA69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3459B-417F-C3FE-9220-36BBE8E7F088}"/>
              </a:ext>
            </a:extLst>
          </p:cNvPr>
          <p:cNvSpPr>
            <a:spLocks noGrp="1"/>
          </p:cNvSpPr>
          <p:nvPr>
            <p:ph type="title"/>
          </p:nvPr>
        </p:nvSpPr>
        <p:spPr/>
        <p:txBody>
          <a:bodyPr/>
          <a:lstStyle/>
          <a:p>
            <a:r>
              <a:rPr lang="en-US" b="1" dirty="0"/>
              <a:t>Why new programming languages ?</a:t>
            </a:r>
          </a:p>
        </p:txBody>
      </p:sp>
      <p:sp>
        <p:nvSpPr>
          <p:cNvPr id="3" name="Content Placeholder 2">
            <a:extLst>
              <a:ext uri="{FF2B5EF4-FFF2-40B4-BE49-F238E27FC236}">
                <a16:creationId xmlns:a16="http://schemas.microsoft.com/office/drawing/2014/main" id="{7B141756-4965-2E65-9015-71C03C4047F2}"/>
              </a:ext>
            </a:extLst>
          </p:cNvPr>
          <p:cNvSpPr>
            <a:spLocks noGrp="1"/>
          </p:cNvSpPr>
          <p:nvPr>
            <p:ph idx="1"/>
          </p:nvPr>
        </p:nvSpPr>
        <p:spPr/>
        <p:txBody>
          <a:bodyPr>
            <a:normAutofit/>
          </a:bodyPr>
          <a:lstStyle/>
          <a:p>
            <a:r>
              <a:rPr lang="en-US" dirty="0"/>
              <a:t>Asking a more general question can help us here: Why do we need to create anything at all? In fact, if you look closely, "something" is not important "why" is important.</a:t>
            </a:r>
          </a:p>
          <a:p>
            <a:endParaRPr lang="en-US" dirty="0"/>
          </a:p>
          <a:p>
            <a:r>
              <a:rPr lang="en-US" dirty="0"/>
              <a:t>This is one of the most important considerations in the design, production, and creation of anything – whether it is a product, programming language, device, or something else . In the initial steps, you must identify a real need or problem and understand it. Based on that, and after extensive research, you can say that in a phase of a build, you present the solution. This solution may include specific values. Therefore, if something has been developed according to principles, it will provide a useful answer to one or more needs.</a:t>
            </a:r>
          </a:p>
        </p:txBody>
      </p:sp>
    </p:spTree>
    <p:extLst>
      <p:ext uri="{BB962C8B-B14F-4D97-AF65-F5344CB8AC3E}">
        <p14:creationId xmlns:p14="http://schemas.microsoft.com/office/powerpoint/2010/main" val="3199067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E9C52-21B4-1DBB-C69E-9206615E8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D9AC7-4D68-E9EC-DAB7-3F409DCCDDDF}"/>
              </a:ext>
            </a:extLst>
          </p:cNvPr>
          <p:cNvSpPr>
            <a:spLocks noGrp="1"/>
          </p:cNvSpPr>
          <p:nvPr>
            <p:ph type="title"/>
          </p:nvPr>
        </p:nvSpPr>
        <p:spPr/>
        <p:txBody>
          <a:bodyPr/>
          <a:lstStyle/>
          <a:p>
            <a:r>
              <a:rPr lang="en-US" b="1" dirty="0"/>
              <a:t>Time to Shine : Is It OOP  ?</a:t>
            </a:r>
          </a:p>
        </p:txBody>
      </p:sp>
      <p:pic>
        <p:nvPicPr>
          <p:cNvPr id="5122" name="Picture 2" descr="Rustacean.net: Home of Ferris the Crab">
            <a:extLst>
              <a:ext uri="{FF2B5EF4-FFF2-40B4-BE49-F238E27FC236}">
                <a16:creationId xmlns:a16="http://schemas.microsoft.com/office/drawing/2014/main" id="{C999A93C-9579-F73D-0173-A067A21380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C95080-5FC0-5D12-A59B-1CFDC0457A93}"/>
              </a:ext>
            </a:extLst>
          </p:cNvPr>
          <p:cNvSpPr txBox="1"/>
          <p:nvPr/>
        </p:nvSpPr>
        <p:spPr>
          <a:xfrm>
            <a:off x="1238250" y="2133600"/>
            <a:ext cx="9917430" cy="1354217"/>
          </a:xfrm>
          <a:prstGeom prst="rect">
            <a:avLst/>
          </a:prstGeom>
          <a:noFill/>
        </p:spPr>
        <p:txBody>
          <a:bodyPr wrap="square" rtlCol="0">
            <a:spAutoFit/>
          </a:bodyPr>
          <a:lstStyle/>
          <a:p>
            <a:r>
              <a:rPr lang="en-US" b="1" dirty="0"/>
              <a:t>Encapsulation That Hides Implementation Details</a:t>
            </a:r>
            <a:endParaRPr lang="en-US" dirty="0"/>
          </a:p>
          <a:p>
            <a:r>
              <a:rPr lang="en-US" dirty="0"/>
              <a:t>Another aspect commonly associated with OOP is the idea of </a:t>
            </a:r>
            <a:r>
              <a:rPr lang="en-US" i="1" dirty="0"/>
              <a:t>encapsulation</a:t>
            </a:r>
            <a:r>
              <a:rPr lang="en-US" dirty="0"/>
              <a:t>, which means that the implementation details of an object aren’t accessible to code using that object. </a:t>
            </a:r>
          </a:p>
          <a:p>
            <a:endParaRPr lang="en-US" sz="2800" dirty="0"/>
          </a:p>
        </p:txBody>
      </p:sp>
      <p:pic>
        <p:nvPicPr>
          <p:cNvPr id="4" name="Picture 3">
            <a:extLst>
              <a:ext uri="{FF2B5EF4-FFF2-40B4-BE49-F238E27FC236}">
                <a16:creationId xmlns:a16="http://schemas.microsoft.com/office/drawing/2014/main" id="{FB8ED2D4-DF6B-BB44-8E45-AD4FE8807A0D}"/>
              </a:ext>
            </a:extLst>
          </p:cNvPr>
          <p:cNvPicPr>
            <a:picLocks noChangeAspect="1"/>
          </p:cNvPicPr>
          <p:nvPr/>
        </p:nvPicPr>
        <p:blipFill>
          <a:blip r:embed="rId4"/>
          <a:stretch>
            <a:fillRect/>
          </a:stretch>
        </p:blipFill>
        <p:spPr>
          <a:xfrm>
            <a:off x="1314450" y="3228975"/>
            <a:ext cx="4781550" cy="3090128"/>
          </a:xfrm>
          <a:prstGeom prst="rect">
            <a:avLst/>
          </a:prstGeom>
        </p:spPr>
      </p:pic>
    </p:spTree>
    <p:extLst>
      <p:ext uri="{BB962C8B-B14F-4D97-AF65-F5344CB8AC3E}">
        <p14:creationId xmlns:p14="http://schemas.microsoft.com/office/powerpoint/2010/main" val="3266236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D9FE-A1C9-A935-CB78-B4CA72F4B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954C2-8782-5DB8-CFDC-6BC2EA75447E}"/>
              </a:ext>
            </a:extLst>
          </p:cNvPr>
          <p:cNvSpPr>
            <a:spLocks noGrp="1"/>
          </p:cNvSpPr>
          <p:nvPr>
            <p:ph type="title"/>
          </p:nvPr>
        </p:nvSpPr>
        <p:spPr/>
        <p:txBody>
          <a:bodyPr/>
          <a:lstStyle/>
          <a:p>
            <a:r>
              <a:rPr lang="en-US" b="1" dirty="0"/>
              <a:t>Time to Shine : Is It OOP  ?</a:t>
            </a:r>
          </a:p>
        </p:txBody>
      </p:sp>
      <p:pic>
        <p:nvPicPr>
          <p:cNvPr id="5122" name="Picture 2" descr="Rustacean.net: Home of Ferris the Crab">
            <a:extLst>
              <a:ext uri="{FF2B5EF4-FFF2-40B4-BE49-F238E27FC236}">
                <a16:creationId xmlns:a16="http://schemas.microsoft.com/office/drawing/2014/main" id="{E0E09042-D3D4-0C60-4A12-FE291708A1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E12E19-4001-760E-20D2-374C77CC1F02}"/>
              </a:ext>
            </a:extLst>
          </p:cNvPr>
          <p:cNvSpPr txBox="1"/>
          <p:nvPr/>
        </p:nvSpPr>
        <p:spPr>
          <a:xfrm>
            <a:off x="1238250" y="2133600"/>
            <a:ext cx="9917430" cy="4062651"/>
          </a:xfrm>
          <a:prstGeom prst="rect">
            <a:avLst/>
          </a:prstGeom>
          <a:noFill/>
        </p:spPr>
        <p:txBody>
          <a:bodyPr wrap="square" rtlCol="0">
            <a:spAutoFit/>
          </a:bodyPr>
          <a:lstStyle/>
          <a:p>
            <a:r>
              <a:rPr lang="en-US" b="1" dirty="0"/>
              <a:t>Inheritance as a Type System and as Code Sharing</a:t>
            </a:r>
            <a:endParaRPr lang="en-US" dirty="0"/>
          </a:p>
          <a:p>
            <a:r>
              <a:rPr lang="en-US" sz="2000" i="1" dirty="0"/>
              <a:t>Inheritance</a:t>
            </a:r>
            <a:r>
              <a:rPr lang="en-US" sz="2000" dirty="0"/>
              <a:t> is a mechanism whereby an object can inherit elements from another object’s definition, thus gaining the parent object’s data and behavior without you having to define them again.</a:t>
            </a:r>
          </a:p>
          <a:p>
            <a:r>
              <a:rPr lang="en-US" sz="2000" dirty="0"/>
              <a:t>If a language must have inheritance to be object oriented, then Rust is not such a language. There is no way to define a struct that inherits the parent </a:t>
            </a:r>
            <a:r>
              <a:rPr lang="en-US" sz="2000" dirty="0" err="1"/>
              <a:t>struct’s</a:t>
            </a:r>
            <a:r>
              <a:rPr lang="en-US" sz="2000" dirty="0"/>
              <a:t> fields and method implementations without using a macro.</a:t>
            </a:r>
          </a:p>
          <a:p>
            <a:r>
              <a:rPr lang="en-US" sz="2000" dirty="0"/>
              <a:t>However, if you’re used to having inheritance in your programming toolbox, you can use other solutions in Rust, depending on your reason for reaching for inheritance in the first place.</a:t>
            </a:r>
          </a:p>
          <a:p>
            <a:r>
              <a:rPr lang="en-US" sz="2000" dirty="0"/>
              <a:t>You would choose inheritance for two main reasons. One is for reuse of code: you can implement particular behavior for one type, and inheritance enables you to reuse that implementation for a different type. You can do this in a limited way in Rust code using default trait method</a:t>
            </a:r>
          </a:p>
        </p:txBody>
      </p:sp>
    </p:spTree>
    <p:extLst>
      <p:ext uri="{BB962C8B-B14F-4D97-AF65-F5344CB8AC3E}">
        <p14:creationId xmlns:p14="http://schemas.microsoft.com/office/powerpoint/2010/main" val="318374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B09C6-29E4-4916-FB86-B3FE7AE74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14887-8735-AFFA-089E-9F26856FF25A}"/>
              </a:ext>
            </a:extLst>
          </p:cNvPr>
          <p:cNvSpPr>
            <a:spLocks noGrp="1"/>
          </p:cNvSpPr>
          <p:nvPr>
            <p:ph type="title"/>
          </p:nvPr>
        </p:nvSpPr>
        <p:spPr/>
        <p:txBody>
          <a:bodyPr/>
          <a:lstStyle/>
          <a:p>
            <a:r>
              <a:rPr lang="en-US" b="1" dirty="0"/>
              <a:t>Time to Shine : Is It OOP  ?</a:t>
            </a:r>
          </a:p>
        </p:txBody>
      </p:sp>
      <p:pic>
        <p:nvPicPr>
          <p:cNvPr id="5122" name="Picture 2" descr="Rustacean.net: Home of Ferris the Crab">
            <a:extLst>
              <a:ext uri="{FF2B5EF4-FFF2-40B4-BE49-F238E27FC236}">
                <a16:creationId xmlns:a16="http://schemas.microsoft.com/office/drawing/2014/main" id="{6BA11165-9E40-3C49-23DB-7CFAED16D4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80BF9A-EEF7-DF8F-CDE8-6709D5D91401}"/>
              </a:ext>
            </a:extLst>
          </p:cNvPr>
          <p:cNvSpPr txBox="1"/>
          <p:nvPr/>
        </p:nvSpPr>
        <p:spPr>
          <a:xfrm>
            <a:off x="1238250" y="2133600"/>
            <a:ext cx="9917430" cy="2308324"/>
          </a:xfrm>
          <a:prstGeom prst="rect">
            <a:avLst/>
          </a:prstGeom>
          <a:noFill/>
        </p:spPr>
        <p:txBody>
          <a:bodyPr wrap="square" rtlCol="0">
            <a:spAutoFit/>
          </a:bodyPr>
          <a:lstStyle/>
          <a:p>
            <a:r>
              <a:rPr lang="en-US" b="1" dirty="0"/>
              <a:t>Polymorphism</a:t>
            </a:r>
          </a:p>
          <a:p>
            <a:r>
              <a:rPr lang="en-US" dirty="0"/>
              <a:t>To many people, polymorphism is synonymous with inheritance. But it’s actually a more general concept that refers to code that can work with data of multiple types. For inheritance, those types are generally subclasses.</a:t>
            </a:r>
          </a:p>
          <a:p>
            <a:r>
              <a:rPr lang="en-US" dirty="0"/>
              <a:t>Rust instead uses generics to abstract over different possible types and trait bounds to impose constraints on what those types must provide. This is sometimes called </a:t>
            </a:r>
            <a:r>
              <a:rPr lang="en-US" i="1" dirty="0"/>
              <a:t>bounded parametric polymorphism</a:t>
            </a:r>
            <a:r>
              <a:rPr lang="en-US" dirty="0"/>
              <a:t>.</a:t>
            </a:r>
          </a:p>
          <a:p>
            <a:endParaRPr lang="en-US" dirty="0"/>
          </a:p>
        </p:txBody>
      </p:sp>
    </p:spTree>
    <p:extLst>
      <p:ext uri="{BB962C8B-B14F-4D97-AF65-F5344CB8AC3E}">
        <p14:creationId xmlns:p14="http://schemas.microsoft.com/office/powerpoint/2010/main" val="345578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6E59-08DF-732F-3EC9-B50D923A0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A64F9-E13A-2A1B-DDDC-E3BFEE45E995}"/>
              </a:ext>
            </a:extLst>
          </p:cNvPr>
          <p:cNvSpPr>
            <a:spLocks noGrp="1"/>
          </p:cNvSpPr>
          <p:nvPr>
            <p:ph type="title"/>
          </p:nvPr>
        </p:nvSpPr>
        <p:spPr/>
        <p:txBody>
          <a:bodyPr/>
          <a:lstStyle/>
          <a:p>
            <a:r>
              <a:rPr lang="en-US" b="1" dirty="0"/>
              <a:t>Time to Shine : Is It OOP  ?</a:t>
            </a:r>
          </a:p>
        </p:txBody>
      </p:sp>
      <p:pic>
        <p:nvPicPr>
          <p:cNvPr id="5122" name="Picture 2" descr="Rustacean.net: Home of Ferris the Crab">
            <a:extLst>
              <a:ext uri="{FF2B5EF4-FFF2-40B4-BE49-F238E27FC236}">
                <a16:creationId xmlns:a16="http://schemas.microsoft.com/office/drawing/2014/main" id="{975DE5D9-EB8D-1CA2-E327-86E07441A3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06E1AF-97AF-8902-B287-4252EF6106AB}"/>
              </a:ext>
            </a:extLst>
          </p:cNvPr>
          <p:cNvSpPr txBox="1"/>
          <p:nvPr/>
        </p:nvSpPr>
        <p:spPr>
          <a:xfrm>
            <a:off x="1238250" y="2133600"/>
            <a:ext cx="9917430" cy="2554545"/>
          </a:xfrm>
          <a:prstGeom prst="rect">
            <a:avLst/>
          </a:prstGeom>
          <a:noFill/>
        </p:spPr>
        <p:txBody>
          <a:bodyPr wrap="square" rtlCol="0">
            <a:spAutoFit/>
          </a:bodyPr>
          <a:lstStyle/>
          <a:p>
            <a:r>
              <a:rPr lang="en-US" sz="2000" dirty="0"/>
              <a:t>Regardless of whether you think Rust is an object-oriented language after reading this chapter, you now know that you can use trait objects to get some object-oriented features in Rust. Dynamic dispatch can give your code some flexibility in exchange for a bit of runtime performance. You can use this flexibility to implement object-oriented patterns that can help your code’s maintainability. Rust also has other features, like ownership, that object-oriented languages don’t have. </a:t>
            </a:r>
            <a:r>
              <a:rPr lang="en-US" sz="2000" b="1" dirty="0"/>
              <a:t>An object-oriented pattern won’t always be the best way to take advantage of Rust’s strengths, but it is an available option</a:t>
            </a:r>
            <a:r>
              <a:rPr lang="en-US" sz="2000" dirty="0"/>
              <a:t>.</a:t>
            </a:r>
          </a:p>
          <a:p>
            <a:endParaRPr lang="en-US" sz="2000" dirty="0"/>
          </a:p>
        </p:txBody>
      </p:sp>
    </p:spTree>
    <p:extLst>
      <p:ext uri="{BB962C8B-B14F-4D97-AF65-F5344CB8AC3E}">
        <p14:creationId xmlns:p14="http://schemas.microsoft.com/office/powerpoint/2010/main" val="1769954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254F0-930E-B779-9004-F7E199913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2D67-0324-A55E-BCA6-E7C46AE00C6B}"/>
              </a:ext>
            </a:extLst>
          </p:cNvPr>
          <p:cNvSpPr>
            <a:spLocks noGrp="1"/>
          </p:cNvSpPr>
          <p:nvPr>
            <p:ph type="title"/>
          </p:nvPr>
        </p:nvSpPr>
        <p:spPr/>
        <p:txBody>
          <a:bodyPr/>
          <a:lstStyle/>
          <a:p>
            <a:r>
              <a:rPr lang="en-US" b="1" dirty="0"/>
              <a:t>Time to Shine : </a:t>
            </a:r>
            <a:r>
              <a:rPr lang="en-US" sz="3200" b="1" dirty="0"/>
              <a:t>Functional Language Features</a:t>
            </a:r>
            <a:endParaRPr lang="en-US" b="1" dirty="0"/>
          </a:p>
        </p:txBody>
      </p:sp>
      <p:pic>
        <p:nvPicPr>
          <p:cNvPr id="5122" name="Picture 2" descr="Rustacean.net: Home of Ferris the Crab">
            <a:extLst>
              <a:ext uri="{FF2B5EF4-FFF2-40B4-BE49-F238E27FC236}">
                <a16:creationId xmlns:a16="http://schemas.microsoft.com/office/drawing/2014/main" id="{7430926E-D422-2814-D392-8F002BCB8A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31ED8B-7176-EAE9-D051-2012EF2C10E0}"/>
              </a:ext>
            </a:extLst>
          </p:cNvPr>
          <p:cNvSpPr txBox="1"/>
          <p:nvPr/>
        </p:nvSpPr>
        <p:spPr>
          <a:xfrm>
            <a:off x="1238250" y="2133600"/>
            <a:ext cx="9917430" cy="2523768"/>
          </a:xfrm>
          <a:prstGeom prst="rect">
            <a:avLst/>
          </a:prstGeom>
          <a:noFill/>
        </p:spPr>
        <p:txBody>
          <a:bodyPr wrap="square" rtlCol="0">
            <a:spAutoFit/>
          </a:bodyPr>
          <a:lstStyle/>
          <a:p>
            <a:r>
              <a:rPr lang="en-US" b="1" dirty="0"/>
              <a:t>Iterators and Closures</a:t>
            </a:r>
            <a:endParaRPr lang="en-US" dirty="0"/>
          </a:p>
          <a:p>
            <a:pPr lvl="0" defTabSz="914400" eaLnBrk="0" fontAlgn="base" hangingPunct="0">
              <a:spcBef>
                <a:spcPct val="0"/>
              </a:spcBef>
              <a:spcAft>
                <a:spcPct val="0"/>
              </a:spcAft>
            </a:pPr>
            <a:r>
              <a:rPr lang="en-US" altLang="en-US" sz="2000" dirty="0">
                <a:latin typeface="Aptos" panose="020B0004020202020204" pitchFamily="34" charset="0"/>
                <a:ea typeface="Aptos" panose="020B0004020202020204" pitchFamily="34" charset="0"/>
                <a:cs typeface="Arial" panose="020B0604020202020204" pitchFamily="34" charset="0"/>
              </a:rPr>
              <a:t>Rust’s design has taken inspiration from many existing languages and techniques, and one significant influence is </a:t>
            </a:r>
            <a:r>
              <a:rPr lang="en-US" altLang="en-US" sz="2000" i="1" dirty="0">
                <a:latin typeface="Aptos" panose="020B0004020202020204" pitchFamily="34" charset="0"/>
                <a:ea typeface="Aptos" panose="020B0004020202020204" pitchFamily="34" charset="0"/>
                <a:cs typeface="Arial" panose="020B0604020202020204" pitchFamily="34" charset="0"/>
              </a:rPr>
              <a:t>functional programming</a:t>
            </a:r>
            <a:r>
              <a:rPr lang="en-US" altLang="en-US" sz="2000" dirty="0">
                <a:latin typeface="Aptos" panose="020B0004020202020204" pitchFamily="34" charset="0"/>
                <a:ea typeface="Aptos" panose="020B0004020202020204" pitchFamily="34" charset="0"/>
                <a:cs typeface="Arial" panose="020B0604020202020204" pitchFamily="34" charset="0"/>
              </a:rPr>
              <a:t>. Programming in a functional style often includes using functions as values by passing them in arguments, returning them from other functions, assigning them to variables for later execution, and so forth.</a:t>
            </a:r>
            <a:endParaRPr lang="en-US" altLang="en-US" sz="1100" dirty="0"/>
          </a:p>
          <a:p>
            <a:pPr lvl="0" defTabSz="914400" eaLnBrk="0" fontAlgn="base" hangingPunct="0">
              <a:spcBef>
                <a:spcPct val="0"/>
              </a:spcBef>
              <a:spcAft>
                <a:spcPct val="0"/>
              </a:spcAft>
              <a:buFontTx/>
              <a:buChar char="•"/>
            </a:pPr>
            <a:r>
              <a:rPr lang="en-US" altLang="en-US" sz="2000" i="1" dirty="0">
                <a:latin typeface="Aptos" panose="020B0004020202020204" pitchFamily="34" charset="0"/>
                <a:ea typeface="Aptos" panose="020B0004020202020204" pitchFamily="34" charset="0"/>
                <a:cs typeface="Arial" panose="020B0604020202020204" pitchFamily="34" charset="0"/>
              </a:rPr>
              <a:t>Closures</a:t>
            </a:r>
            <a:r>
              <a:rPr lang="en-US" altLang="en-US" sz="2000" dirty="0">
                <a:latin typeface="Aptos" panose="020B0004020202020204" pitchFamily="34" charset="0"/>
                <a:ea typeface="Aptos" panose="020B0004020202020204" pitchFamily="34" charset="0"/>
                <a:cs typeface="Arial" panose="020B0604020202020204" pitchFamily="34" charset="0"/>
              </a:rPr>
              <a:t>, a function-like construct you can store in a variable</a:t>
            </a:r>
            <a:endParaRPr lang="en-US" altLang="en-US" sz="1100" dirty="0"/>
          </a:p>
          <a:p>
            <a:pPr lvl="0" defTabSz="914400" eaLnBrk="0" fontAlgn="base" hangingPunct="0">
              <a:spcBef>
                <a:spcPct val="0"/>
              </a:spcBef>
              <a:spcAft>
                <a:spcPct val="0"/>
              </a:spcAft>
              <a:buFontTx/>
              <a:buChar char="•"/>
            </a:pPr>
            <a:r>
              <a:rPr lang="en-US" altLang="en-US" sz="2000" i="1" dirty="0">
                <a:latin typeface="Aptos" panose="020B0004020202020204" pitchFamily="34" charset="0"/>
                <a:ea typeface="Aptos" panose="020B0004020202020204" pitchFamily="34" charset="0"/>
                <a:cs typeface="Arial" panose="020B0604020202020204" pitchFamily="34" charset="0"/>
              </a:rPr>
              <a:t>Iterators</a:t>
            </a:r>
            <a:r>
              <a:rPr lang="en-US" altLang="en-US" sz="2000" dirty="0">
                <a:latin typeface="Aptos" panose="020B0004020202020204" pitchFamily="34" charset="0"/>
                <a:ea typeface="Aptos" panose="020B0004020202020204" pitchFamily="34" charset="0"/>
                <a:cs typeface="Arial" panose="020B0604020202020204" pitchFamily="34" charset="0"/>
              </a:rPr>
              <a:t>, a way of processing a series of elements</a:t>
            </a:r>
            <a:r>
              <a:rPr lang="en-US" altLang="en-US" sz="1100" dirty="0"/>
              <a:t> </a:t>
            </a:r>
            <a:endParaRPr lang="en-US" altLang="en-US" sz="3200" dirty="0">
              <a:latin typeface="Arial" panose="020B0604020202020204" pitchFamily="34" charset="0"/>
            </a:endParaRPr>
          </a:p>
          <a:p>
            <a:endParaRPr lang="en-US" sz="2000" dirty="0"/>
          </a:p>
        </p:txBody>
      </p:sp>
    </p:spTree>
    <p:extLst>
      <p:ext uri="{BB962C8B-B14F-4D97-AF65-F5344CB8AC3E}">
        <p14:creationId xmlns:p14="http://schemas.microsoft.com/office/powerpoint/2010/main" val="4050526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8914D-AE41-D7CA-8A63-7FD5FA39D3E5}"/>
            </a:ext>
          </a:extLst>
        </p:cNvPr>
        <p:cNvGrpSpPr/>
        <p:nvPr/>
      </p:nvGrpSpPr>
      <p:grpSpPr>
        <a:xfrm>
          <a:off x="0" y="0"/>
          <a:ext cx="0" cy="0"/>
          <a:chOff x="0" y="0"/>
          <a:chExt cx="0" cy="0"/>
        </a:xfrm>
      </p:grpSpPr>
      <p:pic>
        <p:nvPicPr>
          <p:cNvPr id="4" name="Picture 3" descr="Cargo Logo">
            <a:extLst>
              <a:ext uri="{FF2B5EF4-FFF2-40B4-BE49-F238E27FC236}">
                <a16:creationId xmlns:a16="http://schemas.microsoft.com/office/drawing/2014/main" id="{2FA25AF9-0695-0357-9BAF-7D00BF9FF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2133600"/>
            <a:ext cx="2914650" cy="2619375"/>
          </a:xfrm>
          <a:prstGeom prst="rect">
            <a:avLst/>
          </a:prstGeom>
          <a:noFill/>
          <a:ln>
            <a:noFill/>
          </a:ln>
        </p:spPr>
      </p:pic>
      <p:sp>
        <p:nvSpPr>
          <p:cNvPr id="2" name="Title 1">
            <a:extLst>
              <a:ext uri="{FF2B5EF4-FFF2-40B4-BE49-F238E27FC236}">
                <a16:creationId xmlns:a16="http://schemas.microsoft.com/office/drawing/2014/main" id="{70F7F951-BA35-78EB-ABDA-26F66779D5ED}"/>
              </a:ext>
            </a:extLst>
          </p:cNvPr>
          <p:cNvSpPr>
            <a:spLocks noGrp="1"/>
          </p:cNvSpPr>
          <p:nvPr>
            <p:ph type="title"/>
          </p:nvPr>
        </p:nvSpPr>
        <p:spPr/>
        <p:txBody>
          <a:bodyPr/>
          <a:lstStyle/>
          <a:p>
            <a:r>
              <a:rPr lang="en-US" b="1" dirty="0"/>
              <a:t>Time to Shine</a:t>
            </a:r>
            <a:r>
              <a:rPr lang="fa-IR" b="1" dirty="0"/>
              <a:t> </a:t>
            </a:r>
            <a:r>
              <a:rPr lang="en-US" b="1" dirty="0"/>
              <a:t>: The Cargo !</a:t>
            </a:r>
          </a:p>
        </p:txBody>
      </p:sp>
      <p:pic>
        <p:nvPicPr>
          <p:cNvPr id="5122" name="Picture 2" descr="Rustacean.net: Home of Ferris the Crab">
            <a:extLst>
              <a:ext uri="{FF2B5EF4-FFF2-40B4-BE49-F238E27FC236}">
                <a16:creationId xmlns:a16="http://schemas.microsoft.com/office/drawing/2014/main" id="{75EA6018-4995-3398-6749-8A8B959A5F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B643D7-1D9D-CEB8-28B2-763C10461438}"/>
              </a:ext>
            </a:extLst>
          </p:cNvPr>
          <p:cNvSpPr txBox="1"/>
          <p:nvPr/>
        </p:nvSpPr>
        <p:spPr>
          <a:xfrm>
            <a:off x="1238250" y="2133600"/>
            <a:ext cx="9917430" cy="1785104"/>
          </a:xfrm>
          <a:prstGeom prst="rect">
            <a:avLst/>
          </a:prstGeom>
          <a:noFill/>
        </p:spPr>
        <p:txBody>
          <a:bodyPr wrap="square" rtlCol="0">
            <a:spAutoFit/>
          </a:bodyPr>
          <a:lstStyle/>
          <a:p>
            <a:r>
              <a:rPr lang="en-US" dirty="0"/>
              <a:t>Cargo is the </a:t>
            </a:r>
            <a:r>
              <a:rPr lang="en-US" b="1" u="sng" dirty="0"/>
              <a:t>Rust</a:t>
            </a:r>
            <a:r>
              <a:rPr lang="en-US" b="1" dirty="0"/>
              <a:t> </a:t>
            </a:r>
            <a:r>
              <a:rPr lang="en-US" b="1" i="1" dirty="0"/>
              <a:t>package manager</a:t>
            </a:r>
            <a:r>
              <a:rPr lang="en-US" dirty="0"/>
              <a:t>. </a:t>
            </a:r>
          </a:p>
          <a:p>
            <a:r>
              <a:rPr lang="en-US" dirty="0"/>
              <a:t>Cargo downloads your Rust </a:t>
            </a:r>
            <a:r>
              <a:rPr lang="en-US" b="1" u="sng" dirty="0"/>
              <a:t>package</a:t>
            </a:r>
            <a:r>
              <a:rPr lang="en-US" dirty="0"/>
              <a:t>’s dependencies, </a:t>
            </a:r>
          </a:p>
          <a:p>
            <a:r>
              <a:rPr lang="en-US" dirty="0"/>
              <a:t>compiles your packages, makes distributable packages,</a:t>
            </a:r>
          </a:p>
          <a:p>
            <a:r>
              <a:rPr lang="en-US" dirty="0"/>
              <a:t> and uploads them to </a:t>
            </a:r>
            <a:r>
              <a:rPr lang="en-US" b="1" u="sng" dirty="0"/>
              <a:t>crates.io</a:t>
            </a:r>
            <a:r>
              <a:rPr lang="en-US" dirty="0"/>
              <a:t>, </a:t>
            </a:r>
          </a:p>
          <a:p>
            <a:r>
              <a:rPr lang="en-US" dirty="0"/>
              <a:t>the Rust community’s </a:t>
            </a:r>
            <a:r>
              <a:rPr lang="en-US" b="1" i="1" dirty="0"/>
              <a:t>package registry</a:t>
            </a:r>
            <a:r>
              <a:rPr lang="en-US" dirty="0"/>
              <a:t>.</a:t>
            </a:r>
          </a:p>
          <a:p>
            <a:endParaRPr lang="en-US" sz="2000" dirty="0"/>
          </a:p>
        </p:txBody>
      </p:sp>
    </p:spTree>
    <p:extLst>
      <p:ext uri="{BB962C8B-B14F-4D97-AF65-F5344CB8AC3E}">
        <p14:creationId xmlns:p14="http://schemas.microsoft.com/office/powerpoint/2010/main" val="1434804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0B1E-42EE-6292-9B81-D9BC4092D8EB}"/>
            </a:ext>
          </a:extLst>
        </p:cNvPr>
        <p:cNvGrpSpPr/>
        <p:nvPr/>
      </p:nvGrpSpPr>
      <p:grpSpPr>
        <a:xfrm>
          <a:off x="0" y="0"/>
          <a:ext cx="0" cy="0"/>
          <a:chOff x="0" y="0"/>
          <a:chExt cx="0" cy="0"/>
        </a:xfrm>
      </p:grpSpPr>
      <p:pic>
        <p:nvPicPr>
          <p:cNvPr id="4" name="Picture 3" descr="Cargo Logo">
            <a:extLst>
              <a:ext uri="{FF2B5EF4-FFF2-40B4-BE49-F238E27FC236}">
                <a16:creationId xmlns:a16="http://schemas.microsoft.com/office/drawing/2014/main" id="{828A3E28-7B5C-9B88-EB39-BA43EC0B2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2133600"/>
            <a:ext cx="2914650" cy="2619375"/>
          </a:xfrm>
          <a:prstGeom prst="rect">
            <a:avLst/>
          </a:prstGeom>
          <a:noFill/>
          <a:ln>
            <a:noFill/>
          </a:ln>
        </p:spPr>
      </p:pic>
      <p:sp>
        <p:nvSpPr>
          <p:cNvPr id="2" name="Title 1">
            <a:extLst>
              <a:ext uri="{FF2B5EF4-FFF2-40B4-BE49-F238E27FC236}">
                <a16:creationId xmlns:a16="http://schemas.microsoft.com/office/drawing/2014/main" id="{F5DD3B2C-6E5A-6AA0-E477-88F6D1DC9EBC}"/>
              </a:ext>
            </a:extLst>
          </p:cNvPr>
          <p:cNvSpPr>
            <a:spLocks noGrp="1"/>
          </p:cNvSpPr>
          <p:nvPr>
            <p:ph type="title"/>
          </p:nvPr>
        </p:nvSpPr>
        <p:spPr/>
        <p:txBody>
          <a:bodyPr/>
          <a:lstStyle/>
          <a:p>
            <a:r>
              <a:rPr lang="en-US" b="1" dirty="0"/>
              <a:t>Time to Shine : The Cargo !</a:t>
            </a:r>
          </a:p>
        </p:txBody>
      </p:sp>
      <p:pic>
        <p:nvPicPr>
          <p:cNvPr id="5122" name="Picture 2" descr="Rustacean.net: Home of Ferris the Crab">
            <a:extLst>
              <a:ext uri="{FF2B5EF4-FFF2-40B4-BE49-F238E27FC236}">
                <a16:creationId xmlns:a16="http://schemas.microsoft.com/office/drawing/2014/main" id="{E6C6AA5B-2704-11AC-0415-3605ABEA3D9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F9D6A3-B4AD-7D81-0724-692A70F6DFEC}"/>
              </a:ext>
            </a:extLst>
          </p:cNvPr>
          <p:cNvSpPr txBox="1"/>
          <p:nvPr/>
        </p:nvSpPr>
        <p:spPr>
          <a:xfrm>
            <a:off x="1238250" y="2133600"/>
            <a:ext cx="9917430" cy="2893100"/>
          </a:xfrm>
          <a:prstGeom prst="rect">
            <a:avLst/>
          </a:prstGeom>
          <a:noFill/>
        </p:spPr>
        <p:txBody>
          <a:bodyPr wrap="square" rtlCol="0">
            <a:spAutoFit/>
          </a:bodyPr>
          <a:lstStyle/>
          <a:p>
            <a:r>
              <a:rPr lang="en-US" b="1" dirty="0"/>
              <a:t>Build Scripts</a:t>
            </a:r>
          </a:p>
          <a:p>
            <a:r>
              <a:rPr lang="en-US" dirty="0"/>
              <a:t>Some packages need to compile third-party non-Rust code, for example </a:t>
            </a:r>
          </a:p>
          <a:p>
            <a:r>
              <a:rPr lang="en-US" dirty="0"/>
              <a:t>C libraries. Other packages need to link to C libraries which can either </a:t>
            </a:r>
          </a:p>
          <a:p>
            <a:r>
              <a:rPr lang="en-US" dirty="0"/>
              <a:t>be located on the system or possibly need to be built from source. </a:t>
            </a:r>
          </a:p>
          <a:p>
            <a:r>
              <a:rPr lang="en-US" dirty="0"/>
              <a:t>Others still need facilities for functionality such as code generation before building (think parser generators).</a:t>
            </a:r>
          </a:p>
          <a:p>
            <a:r>
              <a:rPr lang="en-US" dirty="0"/>
              <a:t>Cargo does not aim to replace other tools that are well-optimized for these tasks, but it does integrate with them with custom build scripts. Placing a file named build.rs in the root of a package will cause Cargo to compile that script and execute it just before building the package.</a:t>
            </a:r>
          </a:p>
          <a:p>
            <a:endParaRPr lang="en-US" sz="2000" dirty="0"/>
          </a:p>
        </p:txBody>
      </p:sp>
      <p:pic>
        <p:nvPicPr>
          <p:cNvPr id="5" name="Picture 4" descr="A computer screen shot of a computer code&#10;&#10;AI-generated content may be incorrect.">
            <a:extLst>
              <a:ext uri="{FF2B5EF4-FFF2-40B4-BE49-F238E27FC236}">
                <a16:creationId xmlns:a16="http://schemas.microsoft.com/office/drawing/2014/main" id="{32E28BB1-2A7F-0669-7E74-C60253286E39}"/>
              </a:ext>
            </a:extLst>
          </p:cNvPr>
          <p:cNvPicPr>
            <a:picLocks noChangeAspect="1"/>
          </p:cNvPicPr>
          <p:nvPr/>
        </p:nvPicPr>
        <p:blipFill>
          <a:blip r:embed="rId5"/>
          <a:stretch>
            <a:fillRect/>
          </a:stretch>
        </p:blipFill>
        <p:spPr>
          <a:xfrm>
            <a:off x="1297305" y="4792423"/>
            <a:ext cx="4899660" cy="1261034"/>
          </a:xfrm>
          <a:prstGeom prst="rect">
            <a:avLst/>
          </a:prstGeom>
        </p:spPr>
      </p:pic>
    </p:spTree>
    <p:extLst>
      <p:ext uri="{BB962C8B-B14F-4D97-AF65-F5344CB8AC3E}">
        <p14:creationId xmlns:p14="http://schemas.microsoft.com/office/powerpoint/2010/main" val="4069635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7BCC3-DF1B-F9DF-86F8-9660DEDA59DA}"/>
            </a:ext>
          </a:extLst>
        </p:cNvPr>
        <p:cNvGrpSpPr/>
        <p:nvPr/>
      </p:nvGrpSpPr>
      <p:grpSpPr>
        <a:xfrm>
          <a:off x="0" y="0"/>
          <a:ext cx="0" cy="0"/>
          <a:chOff x="0" y="0"/>
          <a:chExt cx="0" cy="0"/>
        </a:xfrm>
      </p:grpSpPr>
      <p:pic>
        <p:nvPicPr>
          <p:cNvPr id="4" name="Picture 3" descr="Cargo Logo">
            <a:extLst>
              <a:ext uri="{FF2B5EF4-FFF2-40B4-BE49-F238E27FC236}">
                <a16:creationId xmlns:a16="http://schemas.microsoft.com/office/drawing/2014/main" id="{68E899A5-9A5A-9B7F-88C3-97C23A545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2133600"/>
            <a:ext cx="2914650" cy="2619375"/>
          </a:xfrm>
          <a:prstGeom prst="rect">
            <a:avLst/>
          </a:prstGeom>
          <a:noFill/>
          <a:ln>
            <a:noFill/>
          </a:ln>
        </p:spPr>
      </p:pic>
      <p:sp>
        <p:nvSpPr>
          <p:cNvPr id="2" name="Title 1">
            <a:extLst>
              <a:ext uri="{FF2B5EF4-FFF2-40B4-BE49-F238E27FC236}">
                <a16:creationId xmlns:a16="http://schemas.microsoft.com/office/drawing/2014/main" id="{931F566D-1D5A-1B30-F586-9416A32EF707}"/>
              </a:ext>
            </a:extLst>
          </p:cNvPr>
          <p:cNvSpPr>
            <a:spLocks noGrp="1"/>
          </p:cNvSpPr>
          <p:nvPr>
            <p:ph type="title"/>
          </p:nvPr>
        </p:nvSpPr>
        <p:spPr/>
        <p:txBody>
          <a:bodyPr/>
          <a:lstStyle/>
          <a:p>
            <a:r>
              <a:rPr lang="en-US" b="1" dirty="0"/>
              <a:t>Time to Shine : The Cargo !</a:t>
            </a:r>
          </a:p>
        </p:txBody>
      </p:sp>
      <p:pic>
        <p:nvPicPr>
          <p:cNvPr id="5122" name="Picture 2" descr="Rustacean.net: Home of Ferris the Crab">
            <a:extLst>
              <a:ext uri="{FF2B5EF4-FFF2-40B4-BE49-F238E27FC236}">
                <a16:creationId xmlns:a16="http://schemas.microsoft.com/office/drawing/2014/main" id="{77B414ED-A5E4-D1F8-D73B-F7FFD530CC6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889D4A-1A6B-A2D7-4D25-7A5D9436B227}"/>
              </a:ext>
            </a:extLst>
          </p:cNvPr>
          <p:cNvSpPr txBox="1"/>
          <p:nvPr/>
        </p:nvSpPr>
        <p:spPr>
          <a:xfrm>
            <a:off x="1238250" y="2133600"/>
            <a:ext cx="9917430" cy="3139321"/>
          </a:xfrm>
          <a:prstGeom prst="rect">
            <a:avLst/>
          </a:prstGeom>
          <a:noFill/>
        </p:spPr>
        <p:txBody>
          <a:bodyPr wrap="square" rtlCol="0">
            <a:spAutoFit/>
          </a:bodyPr>
          <a:lstStyle/>
          <a:p>
            <a:r>
              <a:rPr lang="en-US" dirty="0"/>
              <a:t>Some example use cases of build scripts are:</a:t>
            </a:r>
          </a:p>
          <a:p>
            <a:pPr lvl="0"/>
            <a:r>
              <a:rPr lang="en-US" dirty="0"/>
              <a:t>- Building a bundled C library.</a:t>
            </a:r>
          </a:p>
          <a:p>
            <a:pPr lvl="0"/>
            <a:r>
              <a:rPr lang="en-US" dirty="0"/>
              <a:t>- Finding a C library on the host system.</a:t>
            </a:r>
          </a:p>
          <a:p>
            <a:pPr lvl="0"/>
            <a:r>
              <a:rPr lang="en-US" dirty="0"/>
              <a:t>- Generating a Rust module from a specification.</a:t>
            </a:r>
          </a:p>
          <a:p>
            <a:pPr lvl="0"/>
            <a:r>
              <a:rPr lang="en-US" dirty="0"/>
              <a:t>- Performing any platform-specific configuration needed for the crate.</a:t>
            </a:r>
          </a:p>
          <a:p>
            <a:pPr lvl="0"/>
            <a:endParaRPr lang="en-US" dirty="0"/>
          </a:p>
          <a:p>
            <a:r>
              <a:rPr lang="en-US" b="1" dirty="0"/>
              <a:t>The [features] section</a:t>
            </a:r>
          </a:p>
          <a:p>
            <a:r>
              <a:rPr lang="en-US" dirty="0"/>
              <a:t>Features are defined in the [features] table in </a:t>
            </a:r>
            <a:r>
              <a:rPr lang="en-US" dirty="0" err="1"/>
              <a:t>Cargo.toml</a:t>
            </a:r>
            <a:r>
              <a:rPr lang="en-US" dirty="0"/>
              <a:t>. </a:t>
            </a:r>
          </a:p>
          <a:p>
            <a:r>
              <a:rPr lang="en-US" dirty="0"/>
              <a:t>Each feature specifies an array of other features or optional dependencies that it enables. </a:t>
            </a:r>
          </a:p>
          <a:p>
            <a:r>
              <a:rPr lang="en-US" dirty="0"/>
              <a:t>The following examples illustrate how features could be used for a 2D image processing library where support for different image formats can be optionally included</a:t>
            </a:r>
          </a:p>
        </p:txBody>
      </p:sp>
      <p:pic>
        <p:nvPicPr>
          <p:cNvPr id="6" name="Picture 5">
            <a:extLst>
              <a:ext uri="{FF2B5EF4-FFF2-40B4-BE49-F238E27FC236}">
                <a16:creationId xmlns:a16="http://schemas.microsoft.com/office/drawing/2014/main" id="{CD0F24C6-5A21-73A8-EA9F-BA8EFC890ACE}"/>
              </a:ext>
            </a:extLst>
          </p:cNvPr>
          <p:cNvPicPr>
            <a:picLocks noChangeAspect="1"/>
          </p:cNvPicPr>
          <p:nvPr/>
        </p:nvPicPr>
        <p:blipFill>
          <a:blip r:embed="rId5"/>
          <a:stretch>
            <a:fillRect/>
          </a:stretch>
        </p:blipFill>
        <p:spPr>
          <a:xfrm>
            <a:off x="1238250" y="5307846"/>
            <a:ext cx="5943600" cy="722630"/>
          </a:xfrm>
          <a:prstGeom prst="rect">
            <a:avLst/>
          </a:prstGeom>
        </p:spPr>
      </p:pic>
    </p:spTree>
    <p:extLst>
      <p:ext uri="{BB962C8B-B14F-4D97-AF65-F5344CB8AC3E}">
        <p14:creationId xmlns:p14="http://schemas.microsoft.com/office/powerpoint/2010/main" val="2255830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A8DB-7D41-F45C-B71F-261BC9F09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51270-FCC0-DFB4-B17F-B5FCF011A873}"/>
              </a:ext>
            </a:extLst>
          </p:cNvPr>
          <p:cNvSpPr>
            <a:spLocks noGrp="1"/>
          </p:cNvSpPr>
          <p:nvPr>
            <p:ph type="title"/>
          </p:nvPr>
        </p:nvSpPr>
        <p:spPr/>
        <p:txBody>
          <a:bodyPr/>
          <a:lstStyle/>
          <a:p>
            <a:r>
              <a:rPr lang="en-US" b="1" dirty="0"/>
              <a:t>Time to Shine : Crates.io</a:t>
            </a:r>
          </a:p>
        </p:txBody>
      </p:sp>
      <p:pic>
        <p:nvPicPr>
          <p:cNvPr id="5122" name="Picture 2" descr="Rustacean.net: Home of Ferris the Crab">
            <a:extLst>
              <a:ext uri="{FF2B5EF4-FFF2-40B4-BE49-F238E27FC236}">
                <a16:creationId xmlns:a16="http://schemas.microsoft.com/office/drawing/2014/main" id="{CFE42E45-AFB5-4030-50AF-C36364FDB4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BA96AD-11EA-7DD4-787D-06DCC8600572}"/>
              </a:ext>
            </a:extLst>
          </p:cNvPr>
          <p:cNvPicPr>
            <a:picLocks noChangeAspect="1"/>
          </p:cNvPicPr>
          <p:nvPr/>
        </p:nvPicPr>
        <p:blipFill>
          <a:blip r:embed="rId4"/>
          <a:stretch>
            <a:fillRect/>
          </a:stretch>
        </p:blipFill>
        <p:spPr>
          <a:xfrm>
            <a:off x="1893570" y="1838325"/>
            <a:ext cx="8404860" cy="4429613"/>
          </a:xfrm>
          <a:prstGeom prst="rect">
            <a:avLst/>
          </a:prstGeom>
        </p:spPr>
      </p:pic>
    </p:spTree>
    <p:extLst>
      <p:ext uri="{BB962C8B-B14F-4D97-AF65-F5344CB8AC3E}">
        <p14:creationId xmlns:p14="http://schemas.microsoft.com/office/powerpoint/2010/main" val="1016786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CAFBE-72D9-E25D-2FEE-9A74988FD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D6F9E-4DD1-4E25-DA72-6230904D98E6}"/>
              </a:ext>
            </a:extLst>
          </p:cNvPr>
          <p:cNvSpPr>
            <a:spLocks noGrp="1"/>
          </p:cNvSpPr>
          <p:nvPr>
            <p:ph type="title"/>
          </p:nvPr>
        </p:nvSpPr>
        <p:spPr/>
        <p:txBody>
          <a:bodyPr/>
          <a:lstStyle/>
          <a:p>
            <a:r>
              <a:rPr lang="en-US" b="1" dirty="0"/>
              <a:t>Time to Shine : Crates.io</a:t>
            </a:r>
          </a:p>
        </p:txBody>
      </p:sp>
      <p:pic>
        <p:nvPicPr>
          <p:cNvPr id="5122" name="Picture 2" descr="Rustacean.net: Home of Ferris the Crab">
            <a:extLst>
              <a:ext uri="{FF2B5EF4-FFF2-40B4-BE49-F238E27FC236}">
                <a16:creationId xmlns:a16="http://schemas.microsoft.com/office/drawing/2014/main" id="{80ECCDF2-A487-7D23-F021-7F4022C237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3AA9E70-9FE7-6D5A-47EB-B1AE6C1C67C2}"/>
              </a:ext>
            </a:extLst>
          </p:cNvPr>
          <p:cNvPicPr>
            <a:picLocks noChangeAspect="1"/>
          </p:cNvPicPr>
          <p:nvPr/>
        </p:nvPicPr>
        <p:blipFill>
          <a:blip r:embed="rId4"/>
          <a:stretch>
            <a:fillRect/>
          </a:stretch>
        </p:blipFill>
        <p:spPr>
          <a:xfrm>
            <a:off x="1470660" y="2053273"/>
            <a:ext cx="4264136" cy="3318828"/>
          </a:xfrm>
          <a:prstGeom prst="rect">
            <a:avLst/>
          </a:prstGeom>
        </p:spPr>
      </p:pic>
      <p:pic>
        <p:nvPicPr>
          <p:cNvPr id="4" name="Picture 3">
            <a:extLst>
              <a:ext uri="{FF2B5EF4-FFF2-40B4-BE49-F238E27FC236}">
                <a16:creationId xmlns:a16="http://schemas.microsoft.com/office/drawing/2014/main" id="{9F23CB61-B4E4-CAA6-A14E-D9A1C6CC5A52}"/>
              </a:ext>
            </a:extLst>
          </p:cNvPr>
          <p:cNvPicPr>
            <a:picLocks noChangeAspect="1"/>
          </p:cNvPicPr>
          <p:nvPr/>
        </p:nvPicPr>
        <p:blipFill>
          <a:blip r:embed="rId5"/>
          <a:stretch>
            <a:fillRect/>
          </a:stretch>
        </p:blipFill>
        <p:spPr>
          <a:xfrm>
            <a:off x="6096000" y="2053273"/>
            <a:ext cx="3810000" cy="3312991"/>
          </a:xfrm>
          <a:prstGeom prst="rect">
            <a:avLst/>
          </a:prstGeom>
        </p:spPr>
      </p:pic>
    </p:spTree>
    <p:extLst>
      <p:ext uri="{BB962C8B-B14F-4D97-AF65-F5344CB8AC3E}">
        <p14:creationId xmlns:p14="http://schemas.microsoft.com/office/powerpoint/2010/main" val="409875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1BB3-4B2C-B702-83F5-25C762F50DD1}"/>
              </a:ext>
            </a:extLst>
          </p:cNvPr>
          <p:cNvSpPr>
            <a:spLocks noGrp="1"/>
          </p:cNvSpPr>
          <p:nvPr>
            <p:ph type="title"/>
          </p:nvPr>
        </p:nvSpPr>
        <p:spPr/>
        <p:txBody>
          <a:bodyPr/>
          <a:lstStyle/>
          <a:p>
            <a:r>
              <a:rPr lang="en-US" b="1" dirty="0"/>
              <a:t>Why new programming languages ?</a:t>
            </a:r>
          </a:p>
        </p:txBody>
      </p:sp>
      <p:sp>
        <p:nvSpPr>
          <p:cNvPr id="3" name="Content Placeholder 2">
            <a:extLst>
              <a:ext uri="{FF2B5EF4-FFF2-40B4-BE49-F238E27FC236}">
                <a16:creationId xmlns:a16="http://schemas.microsoft.com/office/drawing/2014/main" id="{4C7884CE-2492-EE94-B416-978A085F239E}"/>
              </a:ext>
            </a:extLst>
          </p:cNvPr>
          <p:cNvSpPr>
            <a:spLocks noGrp="1"/>
          </p:cNvSpPr>
          <p:nvPr>
            <p:ph idx="1"/>
          </p:nvPr>
        </p:nvSpPr>
        <p:spPr/>
        <p:txBody>
          <a:bodyPr>
            <a:normAutofit/>
          </a:bodyPr>
          <a:lstStyle/>
          <a:p>
            <a:r>
              <a:rPr lang="en-US" dirty="0"/>
              <a:t>In the process of creating something – such as a programming language – you often encounter existing solutions, and that need may already be addressed in some way. Sometimes you discover something new, but in any case, it is necessary to specify the need you are addressing and clearly define your solution.</a:t>
            </a:r>
          </a:p>
          <a:p>
            <a:endParaRPr lang="en-US" dirty="0"/>
          </a:p>
          <a:p>
            <a:r>
              <a:rPr lang="en-US" dirty="0"/>
              <a:t>Programming languages are created in the same way. However, some important questions arise: Was the need discovered or identified correctly? There are different methods to determine this, but in most cases, you will see that new creations fail. Do you know how many programming languages have been created so far?</a:t>
            </a:r>
          </a:p>
          <a:p>
            <a:endParaRPr lang="en-US" dirty="0"/>
          </a:p>
        </p:txBody>
      </p:sp>
    </p:spTree>
    <p:extLst>
      <p:ext uri="{BB962C8B-B14F-4D97-AF65-F5344CB8AC3E}">
        <p14:creationId xmlns:p14="http://schemas.microsoft.com/office/powerpoint/2010/main" val="311672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C0CFB-89CB-B022-2A74-5C6F94F1C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F2297-9D73-884D-A28B-4C799812099F}"/>
              </a:ext>
            </a:extLst>
          </p:cNvPr>
          <p:cNvSpPr>
            <a:spLocks noGrp="1"/>
          </p:cNvSpPr>
          <p:nvPr>
            <p:ph type="title"/>
          </p:nvPr>
        </p:nvSpPr>
        <p:spPr/>
        <p:txBody>
          <a:bodyPr/>
          <a:lstStyle/>
          <a:p>
            <a:r>
              <a:rPr lang="en-US" b="1" dirty="0"/>
              <a:t>Time to Shine : Error Handling </a:t>
            </a:r>
          </a:p>
        </p:txBody>
      </p:sp>
      <p:pic>
        <p:nvPicPr>
          <p:cNvPr id="5122" name="Picture 2" descr="Rustacean.net: Home of Ferris the Crab">
            <a:extLst>
              <a:ext uri="{FF2B5EF4-FFF2-40B4-BE49-F238E27FC236}">
                <a16:creationId xmlns:a16="http://schemas.microsoft.com/office/drawing/2014/main" id="{D2A7DD52-102D-E132-330C-5F6FA3F415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376FA1-AEE3-DCD7-A7A2-2BDC70BD51F1}"/>
              </a:ext>
            </a:extLst>
          </p:cNvPr>
          <p:cNvSpPr txBox="1"/>
          <p:nvPr/>
        </p:nvSpPr>
        <p:spPr>
          <a:xfrm>
            <a:off x="1249680" y="1927860"/>
            <a:ext cx="9906000" cy="1754326"/>
          </a:xfrm>
          <a:prstGeom prst="rect">
            <a:avLst/>
          </a:prstGeom>
          <a:noFill/>
        </p:spPr>
        <p:txBody>
          <a:bodyPr wrap="square">
            <a:spAutoFit/>
          </a:bodyPr>
          <a:lstStyle/>
          <a:p>
            <a:r>
              <a:rPr lang="en-US" dirty="0">
                <a:latin typeface="Aptos" panose="020B0004020202020204" pitchFamily="34" charset="0"/>
                <a:ea typeface="Aptos" panose="020B0004020202020204" pitchFamily="34" charset="0"/>
                <a:cs typeface="Arial" panose="020B0604020202020204" pitchFamily="34" charset="0"/>
              </a:rPr>
              <a:t>Do not fight with the compiler; it is there to help you – it is not your enemy!</a:t>
            </a:r>
          </a:p>
          <a:p>
            <a:endParaRPr lang="en-US" dirty="0">
              <a:latin typeface="Aptos" panose="020B0004020202020204" pitchFamily="34" charset="0"/>
              <a:ea typeface="Aptos" panose="020B0004020202020204" pitchFamily="34" charset="0"/>
              <a:cs typeface="Arial" panose="020B0604020202020204" pitchFamily="34" charset="0"/>
            </a:endParaRPr>
          </a:p>
          <a:p>
            <a:r>
              <a:rPr lang="en-US" dirty="0">
                <a:latin typeface="Aptos" panose="020B0004020202020204" pitchFamily="34" charset="0"/>
                <a:ea typeface="Aptos" panose="020B0004020202020204" pitchFamily="34" charset="0"/>
                <a:cs typeface="Arial" panose="020B0604020202020204" pitchFamily="34" charset="0"/>
              </a:rPr>
              <a:t>Rust wants you to succeed:</a:t>
            </a:r>
          </a:p>
          <a:p>
            <a:r>
              <a:rPr lang="en-US" dirty="0">
                <a:latin typeface="Aptos" panose="020B0004020202020204" pitchFamily="34" charset="0"/>
                <a:ea typeface="Aptos" panose="020B0004020202020204" pitchFamily="34" charset="0"/>
                <a:cs typeface="Arial" panose="020B0604020202020204" pitchFamily="34" charset="0"/>
              </a:rPr>
              <a:t>- Rules catch things that appear unsafe.</a:t>
            </a:r>
          </a:p>
          <a:p>
            <a:r>
              <a:rPr lang="en-US" dirty="0">
                <a:latin typeface="Aptos" panose="020B0004020202020204" pitchFamily="34" charset="0"/>
                <a:ea typeface="Aptos" panose="020B0004020202020204" pitchFamily="34" charset="0"/>
                <a:cs typeface="Arial" panose="020B0604020202020204" pitchFamily="34" charset="0"/>
              </a:rPr>
              <a:t>- The unsafe directive is an override.</a:t>
            </a:r>
          </a:p>
          <a:p>
            <a:r>
              <a:rPr lang="en-US" dirty="0">
                <a:latin typeface="Aptos" panose="020B0004020202020204" pitchFamily="34" charset="0"/>
                <a:ea typeface="Aptos" panose="020B0004020202020204" pitchFamily="34" charset="0"/>
                <a:cs typeface="Arial" panose="020B0604020202020204" pitchFamily="34" charset="0"/>
              </a:rPr>
              <a:t>- Errors deserve helpful documentation.</a:t>
            </a:r>
            <a:endParaRPr lang="en-US" dirty="0"/>
          </a:p>
        </p:txBody>
      </p:sp>
      <p:pic>
        <p:nvPicPr>
          <p:cNvPr id="7" name="Picture 6">
            <a:extLst>
              <a:ext uri="{FF2B5EF4-FFF2-40B4-BE49-F238E27FC236}">
                <a16:creationId xmlns:a16="http://schemas.microsoft.com/office/drawing/2014/main" id="{49563AD0-8DC7-04A5-8F1F-AFDC42A69498}"/>
              </a:ext>
            </a:extLst>
          </p:cNvPr>
          <p:cNvPicPr>
            <a:picLocks noChangeAspect="1"/>
          </p:cNvPicPr>
          <p:nvPr/>
        </p:nvPicPr>
        <p:blipFill>
          <a:blip r:embed="rId4"/>
          <a:srcRect r="60128"/>
          <a:stretch>
            <a:fillRect/>
          </a:stretch>
        </p:blipFill>
        <p:spPr>
          <a:xfrm>
            <a:off x="6728460" y="2805023"/>
            <a:ext cx="2369820" cy="601345"/>
          </a:xfrm>
          <a:prstGeom prst="rect">
            <a:avLst/>
          </a:prstGeom>
        </p:spPr>
      </p:pic>
      <p:pic>
        <p:nvPicPr>
          <p:cNvPr id="8" name="Picture 7" descr="A computer screen shot of a program code&#10;&#10;AI-generated content may be incorrect.">
            <a:extLst>
              <a:ext uri="{FF2B5EF4-FFF2-40B4-BE49-F238E27FC236}">
                <a16:creationId xmlns:a16="http://schemas.microsoft.com/office/drawing/2014/main" id="{1C445CB9-2794-C7E8-73DF-FF4A4CE04C52}"/>
              </a:ext>
            </a:extLst>
          </p:cNvPr>
          <p:cNvPicPr>
            <a:picLocks noChangeAspect="1"/>
          </p:cNvPicPr>
          <p:nvPr/>
        </p:nvPicPr>
        <p:blipFill>
          <a:blip r:embed="rId5"/>
          <a:stretch>
            <a:fillRect/>
          </a:stretch>
        </p:blipFill>
        <p:spPr>
          <a:xfrm>
            <a:off x="1249680" y="3971746"/>
            <a:ext cx="7412335" cy="1567994"/>
          </a:xfrm>
          <a:prstGeom prst="rect">
            <a:avLst/>
          </a:prstGeom>
        </p:spPr>
      </p:pic>
    </p:spTree>
    <p:extLst>
      <p:ext uri="{BB962C8B-B14F-4D97-AF65-F5344CB8AC3E}">
        <p14:creationId xmlns:p14="http://schemas.microsoft.com/office/powerpoint/2010/main" val="3940347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8407-8349-DD77-652B-60E2F1BC1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3B088-4636-4C6A-8C14-860E338B048B}"/>
              </a:ext>
            </a:extLst>
          </p:cNvPr>
          <p:cNvSpPr>
            <a:spLocks noGrp="1"/>
          </p:cNvSpPr>
          <p:nvPr>
            <p:ph type="title"/>
          </p:nvPr>
        </p:nvSpPr>
        <p:spPr/>
        <p:txBody>
          <a:bodyPr/>
          <a:lstStyle/>
          <a:p>
            <a:r>
              <a:rPr lang="en-US" b="1" dirty="0"/>
              <a:t>Fancy Time : Enums</a:t>
            </a:r>
          </a:p>
        </p:txBody>
      </p:sp>
      <p:pic>
        <p:nvPicPr>
          <p:cNvPr id="5122" name="Picture 2" descr="Rustacean.net: Home of Ferris the Crab">
            <a:extLst>
              <a:ext uri="{FF2B5EF4-FFF2-40B4-BE49-F238E27FC236}">
                <a16:creationId xmlns:a16="http://schemas.microsoft.com/office/drawing/2014/main" id="{3E27B40F-9E23-26B4-2D0B-965E8A8C07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omputer code with text&#10;&#10;AI-generated content may be incorrect.">
            <a:extLst>
              <a:ext uri="{FF2B5EF4-FFF2-40B4-BE49-F238E27FC236}">
                <a16:creationId xmlns:a16="http://schemas.microsoft.com/office/drawing/2014/main" id="{7EB6055F-D41F-17BB-BD2C-DC9E455C1FB1}"/>
              </a:ext>
            </a:extLst>
          </p:cNvPr>
          <p:cNvPicPr>
            <a:picLocks noChangeAspect="1"/>
          </p:cNvPicPr>
          <p:nvPr/>
        </p:nvPicPr>
        <p:blipFill>
          <a:blip r:embed="rId4"/>
          <a:stretch>
            <a:fillRect/>
          </a:stretch>
        </p:blipFill>
        <p:spPr>
          <a:xfrm>
            <a:off x="1211580" y="1979612"/>
            <a:ext cx="5943600" cy="1511935"/>
          </a:xfrm>
          <a:prstGeom prst="rect">
            <a:avLst/>
          </a:prstGeom>
        </p:spPr>
      </p:pic>
      <p:pic>
        <p:nvPicPr>
          <p:cNvPr id="5" name="Picture 4">
            <a:extLst>
              <a:ext uri="{FF2B5EF4-FFF2-40B4-BE49-F238E27FC236}">
                <a16:creationId xmlns:a16="http://schemas.microsoft.com/office/drawing/2014/main" id="{F1719BA5-EEDA-ADD4-24BF-8F32BA0CD9EC}"/>
              </a:ext>
            </a:extLst>
          </p:cNvPr>
          <p:cNvPicPr>
            <a:picLocks noChangeAspect="1"/>
          </p:cNvPicPr>
          <p:nvPr/>
        </p:nvPicPr>
        <p:blipFill>
          <a:blip r:embed="rId5"/>
          <a:stretch>
            <a:fillRect/>
          </a:stretch>
        </p:blipFill>
        <p:spPr>
          <a:xfrm>
            <a:off x="1211580" y="3895725"/>
            <a:ext cx="4448175" cy="1504950"/>
          </a:xfrm>
          <a:prstGeom prst="rect">
            <a:avLst/>
          </a:prstGeom>
        </p:spPr>
      </p:pic>
    </p:spTree>
    <p:extLst>
      <p:ext uri="{BB962C8B-B14F-4D97-AF65-F5344CB8AC3E}">
        <p14:creationId xmlns:p14="http://schemas.microsoft.com/office/powerpoint/2010/main" val="1849082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7AB6E-D4B9-AAAD-E06C-3348B8B2B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54D75-59A9-AB00-620E-31B5741569F3}"/>
              </a:ext>
            </a:extLst>
          </p:cNvPr>
          <p:cNvSpPr>
            <a:spLocks noGrp="1"/>
          </p:cNvSpPr>
          <p:nvPr>
            <p:ph type="title"/>
          </p:nvPr>
        </p:nvSpPr>
        <p:spPr/>
        <p:txBody>
          <a:bodyPr/>
          <a:lstStyle/>
          <a:p>
            <a:r>
              <a:rPr lang="en-US" b="1" dirty="0"/>
              <a:t>Time to Shine : Testing</a:t>
            </a:r>
          </a:p>
        </p:txBody>
      </p:sp>
      <p:pic>
        <p:nvPicPr>
          <p:cNvPr id="5122" name="Picture 2" descr="Rustacean.net: Home of Ferris the Crab">
            <a:extLst>
              <a:ext uri="{FF2B5EF4-FFF2-40B4-BE49-F238E27FC236}">
                <a16:creationId xmlns:a16="http://schemas.microsoft.com/office/drawing/2014/main" id="{74381ECF-E0C5-8BB7-4DAF-D058E44FBE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omputer code&#10;&#10;AI-generated content may be incorrect.">
            <a:extLst>
              <a:ext uri="{FF2B5EF4-FFF2-40B4-BE49-F238E27FC236}">
                <a16:creationId xmlns:a16="http://schemas.microsoft.com/office/drawing/2014/main" id="{61F8E206-A505-1ED3-D2C5-336DB88110B5}"/>
              </a:ext>
            </a:extLst>
          </p:cNvPr>
          <p:cNvPicPr>
            <a:picLocks noChangeAspect="1"/>
          </p:cNvPicPr>
          <p:nvPr/>
        </p:nvPicPr>
        <p:blipFill>
          <a:blip r:embed="rId4"/>
          <a:stretch>
            <a:fillRect/>
          </a:stretch>
        </p:blipFill>
        <p:spPr>
          <a:xfrm>
            <a:off x="1097280" y="3090862"/>
            <a:ext cx="4095750" cy="2505075"/>
          </a:xfrm>
          <a:prstGeom prst="rect">
            <a:avLst/>
          </a:prstGeom>
        </p:spPr>
      </p:pic>
      <p:pic>
        <p:nvPicPr>
          <p:cNvPr id="6" name="Picture 5" descr="A computer screen shot of a program&#10;&#10;AI-generated content may be incorrect.">
            <a:extLst>
              <a:ext uri="{FF2B5EF4-FFF2-40B4-BE49-F238E27FC236}">
                <a16:creationId xmlns:a16="http://schemas.microsoft.com/office/drawing/2014/main" id="{F20AE368-E474-5569-0AA8-3872981E3E5F}"/>
              </a:ext>
            </a:extLst>
          </p:cNvPr>
          <p:cNvPicPr>
            <a:picLocks noChangeAspect="1"/>
          </p:cNvPicPr>
          <p:nvPr/>
        </p:nvPicPr>
        <p:blipFill>
          <a:blip r:embed="rId5"/>
          <a:stretch>
            <a:fillRect/>
          </a:stretch>
        </p:blipFill>
        <p:spPr>
          <a:xfrm>
            <a:off x="5407021" y="3220083"/>
            <a:ext cx="5586734" cy="2246631"/>
          </a:xfrm>
          <a:prstGeom prst="rect">
            <a:avLst/>
          </a:prstGeom>
        </p:spPr>
      </p:pic>
      <p:sp>
        <p:nvSpPr>
          <p:cNvPr id="8" name="TextBox 7">
            <a:extLst>
              <a:ext uri="{FF2B5EF4-FFF2-40B4-BE49-F238E27FC236}">
                <a16:creationId xmlns:a16="http://schemas.microsoft.com/office/drawing/2014/main" id="{57CD12AE-98A4-183A-FE7C-E2A25BEDA37B}"/>
              </a:ext>
            </a:extLst>
          </p:cNvPr>
          <p:cNvSpPr txBox="1"/>
          <p:nvPr/>
        </p:nvSpPr>
        <p:spPr>
          <a:xfrm>
            <a:off x="1097279" y="1742755"/>
            <a:ext cx="9896475" cy="1169551"/>
          </a:xfrm>
          <a:prstGeom prst="rect">
            <a:avLst/>
          </a:prstGeom>
          <a:noFill/>
        </p:spPr>
        <p:txBody>
          <a:bodyPr wrap="square">
            <a:spAutoFit/>
          </a:bodyPr>
          <a:lstStyle/>
          <a:p>
            <a:pPr algn="l">
              <a:buNone/>
            </a:pPr>
            <a:endParaRPr lang="en-US" sz="1400" b="1" i="0" dirty="0">
              <a:solidFill>
                <a:srgbClr val="202122"/>
              </a:solidFill>
              <a:effectLst/>
              <a:latin typeface="Arial" panose="020B0604020202020204" pitchFamily="34" charset="0"/>
            </a:endParaRPr>
          </a:p>
          <a:p>
            <a:pPr algn="l">
              <a:buNone/>
            </a:pPr>
            <a:r>
              <a:rPr lang="en-US" sz="1400" b="1" i="0" dirty="0">
                <a:solidFill>
                  <a:srgbClr val="202122"/>
                </a:solidFill>
                <a:effectLst/>
                <a:latin typeface="Arial" panose="020B0604020202020204" pitchFamily="34" charset="0"/>
              </a:rPr>
              <a:t>Software testing</a:t>
            </a:r>
            <a:r>
              <a:rPr lang="en-US" sz="1400" b="0" i="0" dirty="0">
                <a:solidFill>
                  <a:srgbClr val="202122"/>
                </a:solidFill>
                <a:effectLst/>
                <a:latin typeface="Arial" panose="020B0604020202020204" pitchFamily="34" charset="0"/>
              </a:rPr>
              <a:t> is the act of checking whether </a:t>
            </a:r>
            <a:r>
              <a:rPr lang="en-US" sz="1400" b="0" i="0" u="none" strike="noStrike" dirty="0">
                <a:solidFill>
                  <a:srgbClr val="202122"/>
                </a:solidFill>
                <a:effectLst/>
                <a:latin typeface="Arial" panose="020B0604020202020204" pitchFamily="34" charset="0"/>
              </a:rPr>
              <a:t>software</a:t>
            </a:r>
            <a:r>
              <a:rPr lang="en-US" sz="1400" b="0" i="0" dirty="0">
                <a:solidFill>
                  <a:srgbClr val="202122"/>
                </a:solidFill>
                <a:effectLst/>
                <a:latin typeface="Arial" panose="020B0604020202020204" pitchFamily="34" charset="0"/>
              </a:rPr>
              <a:t> satisfies expectations.</a:t>
            </a:r>
          </a:p>
          <a:p>
            <a:pPr algn="l">
              <a:buNone/>
            </a:pPr>
            <a:endParaRPr lang="en-US" sz="1400" b="0" i="0" dirty="0">
              <a:solidFill>
                <a:srgbClr val="202122"/>
              </a:solidFill>
              <a:effectLst/>
              <a:latin typeface="Arial" panose="020B0604020202020204" pitchFamily="34" charset="0"/>
            </a:endParaRPr>
          </a:p>
          <a:p>
            <a:pPr algn="l">
              <a:buNone/>
            </a:pPr>
            <a:r>
              <a:rPr lang="en-US" sz="1400" b="0" i="0" dirty="0">
                <a:solidFill>
                  <a:srgbClr val="202122"/>
                </a:solidFill>
                <a:effectLst/>
                <a:latin typeface="Arial" panose="020B0604020202020204" pitchFamily="34" charset="0"/>
              </a:rPr>
              <a:t>Software testing can provide objective, independent information about the </a:t>
            </a:r>
            <a:r>
              <a:rPr lang="en-US" sz="1400" b="0" i="0" u="none" strike="noStrike" dirty="0">
                <a:solidFill>
                  <a:srgbClr val="202122"/>
                </a:solidFill>
                <a:effectLst/>
                <a:latin typeface="Arial" panose="020B0604020202020204" pitchFamily="34" charset="0"/>
              </a:rPr>
              <a:t>quality</a:t>
            </a:r>
            <a:r>
              <a:rPr lang="en-US" sz="1400" b="0" i="0" dirty="0">
                <a:solidFill>
                  <a:srgbClr val="202122"/>
                </a:solidFill>
                <a:effectLst/>
                <a:latin typeface="Arial" panose="020B0604020202020204" pitchFamily="34" charset="0"/>
              </a:rPr>
              <a:t> of software and the </a:t>
            </a:r>
            <a:r>
              <a:rPr lang="en-US" sz="1400" b="0" i="0" u="none" strike="noStrike" dirty="0">
                <a:solidFill>
                  <a:srgbClr val="202122"/>
                </a:solidFill>
                <a:effectLst/>
                <a:latin typeface="Arial" panose="020B0604020202020204" pitchFamily="34" charset="0"/>
              </a:rPr>
              <a:t>risk</a:t>
            </a:r>
            <a:r>
              <a:rPr lang="en-US" sz="1400" b="0" i="0" dirty="0">
                <a:solidFill>
                  <a:srgbClr val="202122"/>
                </a:solidFill>
                <a:effectLst/>
                <a:latin typeface="Arial" panose="020B0604020202020204" pitchFamily="34" charset="0"/>
              </a:rPr>
              <a:t> of its failure to a </a:t>
            </a:r>
            <a:r>
              <a:rPr lang="en-US" sz="1400" b="0" i="0" u="none" strike="noStrike" dirty="0">
                <a:solidFill>
                  <a:srgbClr val="202122"/>
                </a:solidFill>
                <a:effectLst/>
                <a:latin typeface="Arial" panose="020B0604020202020204" pitchFamily="34" charset="0"/>
              </a:rPr>
              <a:t>user</a:t>
            </a:r>
            <a:r>
              <a:rPr lang="en-US" sz="1400" b="0" i="0" dirty="0">
                <a:solidFill>
                  <a:srgbClr val="202122"/>
                </a:solidFill>
                <a:effectLst/>
                <a:latin typeface="Arial" panose="020B0604020202020204" pitchFamily="34" charset="0"/>
              </a:rPr>
              <a:t> or sponsor.</a:t>
            </a:r>
          </a:p>
        </p:txBody>
      </p:sp>
    </p:spTree>
    <p:extLst>
      <p:ext uri="{BB962C8B-B14F-4D97-AF65-F5344CB8AC3E}">
        <p14:creationId xmlns:p14="http://schemas.microsoft.com/office/powerpoint/2010/main" val="4276557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180B8-5CC3-5577-226C-3A3DB269E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11087-7559-6416-1861-88DB0DFA06E7}"/>
              </a:ext>
            </a:extLst>
          </p:cNvPr>
          <p:cNvSpPr>
            <a:spLocks noGrp="1"/>
          </p:cNvSpPr>
          <p:nvPr>
            <p:ph type="title"/>
          </p:nvPr>
        </p:nvSpPr>
        <p:spPr/>
        <p:txBody>
          <a:bodyPr/>
          <a:lstStyle/>
          <a:p>
            <a:r>
              <a:rPr lang="en-US" b="1" dirty="0"/>
              <a:t>Time to Shine : play.rust-lang.org</a:t>
            </a:r>
          </a:p>
        </p:txBody>
      </p:sp>
      <p:pic>
        <p:nvPicPr>
          <p:cNvPr id="5122" name="Picture 2" descr="Rustacean.net: Home of Ferris the Crab">
            <a:extLst>
              <a:ext uri="{FF2B5EF4-FFF2-40B4-BE49-F238E27FC236}">
                <a16:creationId xmlns:a16="http://schemas.microsoft.com/office/drawing/2014/main" id="{593F5612-D532-9261-6D66-07476F388B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A6C8C0-C01B-EC01-EB1E-1B286A3E8726}"/>
              </a:ext>
            </a:extLst>
          </p:cNvPr>
          <p:cNvSpPr txBox="1"/>
          <p:nvPr/>
        </p:nvSpPr>
        <p:spPr>
          <a:xfrm>
            <a:off x="1097279" y="1742755"/>
            <a:ext cx="9896475" cy="523220"/>
          </a:xfrm>
          <a:prstGeom prst="rect">
            <a:avLst/>
          </a:prstGeom>
          <a:noFill/>
        </p:spPr>
        <p:txBody>
          <a:bodyPr wrap="square">
            <a:spAutoFit/>
          </a:bodyPr>
          <a:lstStyle/>
          <a:p>
            <a:pPr algn="l">
              <a:buNone/>
            </a:pPr>
            <a:endParaRPr lang="en-US" sz="1400" b="1" i="0" dirty="0">
              <a:solidFill>
                <a:srgbClr val="202122"/>
              </a:solidFill>
              <a:effectLst/>
              <a:latin typeface="Arial" panose="020B0604020202020204" pitchFamily="34" charset="0"/>
            </a:endParaRPr>
          </a:p>
          <a:p>
            <a:r>
              <a:rPr lang="en-US" sz="1400" b="1" dirty="0">
                <a:solidFill>
                  <a:srgbClr val="202122"/>
                </a:solidFill>
                <a:latin typeface="Arial" panose="020B0604020202020204" pitchFamily="34" charset="0"/>
              </a:rPr>
              <a:t>If you want to learn how Rust works without any installation,</a:t>
            </a:r>
            <a:endParaRPr lang="en-US" sz="1400" b="0" i="0" dirty="0">
              <a:solidFill>
                <a:srgbClr val="202122"/>
              </a:solidFill>
              <a:effectLst/>
              <a:latin typeface="Arial" panose="020B0604020202020204" pitchFamily="34" charset="0"/>
            </a:endParaRPr>
          </a:p>
        </p:txBody>
      </p:sp>
      <p:pic>
        <p:nvPicPr>
          <p:cNvPr id="5" name="Picture 4">
            <a:extLst>
              <a:ext uri="{FF2B5EF4-FFF2-40B4-BE49-F238E27FC236}">
                <a16:creationId xmlns:a16="http://schemas.microsoft.com/office/drawing/2014/main" id="{E63D3F2B-1689-6E63-3A6B-B677E1BFAFDA}"/>
              </a:ext>
            </a:extLst>
          </p:cNvPr>
          <p:cNvPicPr>
            <a:picLocks noChangeAspect="1"/>
          </p:cNvPicPr>
          <p:nvPr/>
        </p:nvPicPr>
        <p:blipFill>
          <a:blip r:embed="rId4"/>
          <a:stretch>
            <a:fillRect/>
          </a:stretch>
        </p:blipFill>
        <p:spPr>
          <a:xfrm>
            <a:off x="1171066" y="2641374"/>
            <a:ext cx="3076554" cy="1749790"/>
          </a:xfrm>
          <a:prstGeom prst="rect">
            <a:avLst/>
          </a:prstGeom>
        </p:spPr>
      </p:pic>
      <p:pic>
        <p:nvPicPr>
          <p:cNvPr id="9" name="Picture 8">
            <a:extLst>
              <a:ext uri="{FF2B5EF4-FFF2-40B4-BE49-F238E27FC236}">
                <a16:creationId xmlns:a16="http://schemas.microsoft.com/office/drawing/2014/main" id="{DD987EEA-9E8E-4764-D56A-8E855545CE09}"/>
              </a:ext>
            </a:extLst>
          </p:cNvPr>
          <p:cNvPicPr>
            <a:picLocks noChangeAspect="1"/>
          </p:cNvPicPr>
          <p:nvPr/>
        </p:nvPicPr>
        <p:blipFill>
          <a:blip r:embed="rId5"/>
          <a:srcRect r="77162" b="20671"/>
          <a:stretch>
            <a:fillRect/>
          </a:stretch>
        </p:blipFill>
        <p:spPr>
          <a:xfrm>
            <a:off x="4474182" y="2641374"/>
            <a:ext cx="1621818" cy="3204068"/>
          </a:xfrm>
          <a:prstGeom prst="rect">
            <a:avLst/>
          </a:prstGeom>
        </p:spPr>
      </p:pic>
      <p:pic>
        <p:nvPicPr>
          <p:cNvPr id="11" name="Picture 10">
            <a:extLst>
              <a:ext uri="{FF2B5EF4-FFF2-40B4-BE49-F238E27FC236}">
                <a16:creationId xmlns:a16="http://schemas.microsoft.com/office/drawing/2014/main" id="{1906E158-3E63-87DC-CCE2-7151EC2D9171}"/>
              </a:ext>
            </a:extLst>
          </p:cNvPr>
          <p:cNvPicPr>
            <a:picLocks noChangeAspect="1"/>
          </p:cNvPicPr>
          <p:nvPr/>
        </p:nvPicPr>
        <p:blipFill>
          <a:blip r:embed="rId6"/>
          <a:srcRect l="51060"/>
          <a:stretch>
            <a:fillRect/>
          </a:stretch>
        </p:blipFill>
        <p:spPr>
          <a:xfrm>
            <a:off x="6444084" y="2641374"/>
            <a:ext cx="2065020" cy="2399811"/>
          </a:xfrm>
          <a:prstGeom prst="rect">
            <a:avLst/>
          </a:prstGeom>
        </p:spPr>
      </p:pic>
      <p:pic>
        <p:nvPicPr>
          <p:cNvPr id="13" name="Picture 12">
            <a:extLst>
              <a:ext uri="{FF2B5EF4-FFF2-40B4-BE49-F238E27FC236}">
                <a16:creationId xmlns:a16="http://schemas.microsoft.com/office/drawing/2014/main" id="{A2621263-14A9-9A61-FF64-775F3052ACF2}"/>
              </a:ext>
            </a:extLst>
          </p:cNvPr>
          <p:cNvPicPr>
            <a:picLocks noChangeAspect="1"/>
          </p:cNvPicPr>
          <p:nvPr/>
        </p:nvPicPr>
        <p:blipFill>
          <a:blip r:embed="rId7"/>
          <a:srcRect l="49945" t="1" b="2390"/>
          <a:stretch>
            <a:fillRect/>
          </a:stretch>
        </p:blipFill>
        <p:spPr>
          <a:xfrm>
            <a:off x="8830008" y="2641374"/>
            <a:ext cx="2163746" cy="2399811"/>
          </a:xfrm>
          <a:prstGeom prst="rect">
            <a:avLst/>
          </a:prstGeom>
        </p:spPr>
      </p:pic>
    </p:spTree>
    <p:extLst>
      <p:ext uri="{BB962C8B-B14F-4D97-AF65-F5344CB8AC3E}">
        <p14:creationId xmlns:p14="http://schemas.microsoft.com/office/powerpoint/2010/main" val="241119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41494-CE1E-BC48-06AC-05047A4B1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607679-4178-126F-E16C-03E0CA8A118D}"/>
              </a:ext>
            </a:extLst>
          </p:cNvPr>
          <p:cNvSpPr>
            <a:spLocks noGrp="1"/>
          </p:cNvSpPr>
          <p:nvPr>
            <p:ph type="title"/>
          </p:nvPr>
        </p:nvSpPr>
        <p:spPr/>
        <p:txBody>
          <a:bodyPr/>
          <a:lstStyle/>
          <a:p>
            <a:r>
              <a:rPr lang="en-US" b="1" dirty="0"/>
              <a:t>Time to Shine : And many more …</a:t>
            </a:r>
          </a:p>
        </p:txBody>
      </p:sp>
      <p:pic>
        <p:nvPicPr>
          <p:cNvPr id="5122" name="Picture 2" descr="Rustacean.net: Home of Ferris the Crab">
            <a:extLst>
              <a:ext uri="{FF2B5EF4-FFF2-40B4-BE49-F238E27FC236}">
                <a16:creationId xmlns:a16="http://schemas.microsoft.com/office/drawing/2014/main" id="{D690B738-233E-C462-1DAC-4AB590F229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6170" y="736844"/>
            <a:ext cx="1650427" cy="1101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C122CE-B20E-DC20-2ECB-73051E12B722}"/>
              </a:ext>
            </a:extLst>
          </p:cNvPr>
          <p:cNvSpPr txBox="1"/>
          <p:nvPr/>
        </p:nvSpPr>
        <p:spPr>
          <a:xfrm>
            <a:off x="1097279" y="1742755"/>
            <a:ext cx="9896475" cy="3231654"/>
          </a:xfrm>
          <a:prstGeom prst="rect">
            <a:avLst/>
          </a:prstGeom>
          <a:noFill/>
        </p:spPr>
        <p:txBody>
          <a:bodyPr wrap="square">
            <a:spAutoFit/>
          </a:bodyPr>
          <a:lstStyle/>
          <a:p>
            <a:r>
              <a:rPr lang="en-US" sz="1400" b="1" dirty="0"/>
              <a:t>- Automatic Formatting with </a:t>
            </a:r>
            <a:r>
              <a:rPr lang="en-US" sz="1400" b="1" dirty="0" err="1"/>
              <a:t>rustfmt</a:t>
            </a:r>
            <a:r>
              <a:rPr lang="en-US" sz="1400" b="1" dirty="0"/>
              <a:t> :</a:t>
            </a:r>
            <a:r>
              <a:rPr lang="en-US" dirty="0"/>
              <a:t> </a:t>
            </a:r>
            <a:r>
              <a:rPr lang="en-US" sz="1400" dirty="0"/>
              <a:t>The </a:t>
            </a:r>
            <a:r>
              <a:rPr lang="en-US" sz="1400" dirty="0" err="1"/>
              <a:t>rustfmt</a:t>
            </a:r>
            <a:r>
              <a:rPr lang="en-US" sz="1400" dirty="0"/>
              <a:t> tool reformats your code according to the community code style</a:t>
            </a:r>
          </a:p>
          <a:p>
            <a:r>
              <a:rPr lang="en-US" sz="1400" b="1" dirty="0"/>
              <a:t>- More Lints with </a:t>
            </a:r>
            <a:r>
              <a:rPr lang="en-US" sz="1400" b="1" dirty="0" err="1"/>
              <a:t>Clippy</a:t>
            </a:r>
            <a:r>
              <a:rPr lang="en-US" sz="1400" b="1" dirty="0"/>
              <a:t> : </a:t>
            </a:r>
            <a:r>
              <a:rPr lang="en-US" sz="1400" dirty="0"/>
              <a:t>The </a:t>
            </a:r>
            <a:r>
              <a:rPr lang="en-US" sz="1400" dirty="0" err="1"/>
              <a:t>Clippy</a:t>
            </a:r>
            <a:r>
              <a:rPr lang="en-US" sz="1400" dirty="0"/>
              <a:t> tool is a collection of </a:t>
            </a:r>
            <a:r>
              <a:rPr lang="en-US" sz="1400" dirty="0" err="1"/>
              <a:t>lints</a:t>
            </a:r>
            <a:r>
              <a:rPr lang="en-US" sz="1400" dirty="0"/>
              <a:t> to analyze your code so you can catch common mistakes and improve your Rust code. </a:t>
            </a:r>
            <a:r>
              <a:rPr lang="en-US" sz="1400" dirty="0" err="1"/>
              <a:t>Clippy</a:t>
            </a:r>
            <a:r>
              <a:rPr lang="en-US" sz="1400" dirty="0"/>
              <a:t> is included with standard Rust installations.</a:t>
            </a:r>
            <a:endParaRPr lang="en-US" sz="1100" dirty="0"/>
          </a:p>
          <a:p>
            <a:r>
              <a:rPr lang="en-US" sz="1400" b="1" dirty="0"/>
              <a:t>-IDE Integration Using rust-analyzer :</a:t>
            </a:r>
            <a:r>
              <a:rPr lang="en-US" dirty="0"/>
              <a:t> </a:t>
            </a:r>
            <a:r>
              <a:rPr lang="en-US" sz="1400" dirty="0"/>
              <a:t>To help IDE integration, the Rust community recommends using rust-analyzer. This tool is a set of compiler-centric utilities that speaks the Language Server Protocol, which is a specification for IDEs and programming languages to communicate with each other.</a:t>
            </a:r>
          </a:p>
          <a:p>
            <a:r>
              <a:rPr lang="en-US" sz="1400" b="1" dirty="0"/>
              <a:t>-Binary Related Tools </a:t>
            </a:r>
          </a:p>
          <a:p>
            <a:r>
              <a:rPr lang="en-US" sz="1400" b="1" dirty="0"/>
              <a:t>-Offline rust </a:t>
            </a:r>
          </a:p>
          <a:p>
            <a:r>
              <a:rPr lang="en-US" sz="1400" b="1" dirty="0"/>
              <a:t>-No-std </a:t>
            </a:r>
          </a:p>
          <a:p>
            <a:r>
              <a:rPr lang="en-US" sz="1400" b="1" dirty="0"/>
              <a:t>-FFI </a:t>
            </a:r>
          </a:p>
          <a:p>
            <a:r>
              <a:rPr lang="en-US" sz="1400" b="1" dirty="0"/>
              <a:t>-</a:t>
            </a:r>
            <a:r>
              <a:rPr lang="en-US" sz="1400" b="1" dirty="0" err="1"/>
              <a:t>Bindgens</a:t>
            </a:r>
            <a:endParaRPr lang="en-US" sz="1400" b="1" dirty="0"/>
          </a:p>
          <a:p>
            <a:r>
              <a:rPr lang="en-US" sz="1400" b="1" dirty="0"/>
              <a:t>-RFC</a:t>
            </a:r>
          </a:p>
          <a:p>
            <a:r>
              <a:rPr lang="en-US" sz="1400" b="1" dirty="0"/>
              <a:t>-Unsafe {} </a:t>
            </a:r>
            <a:r>
              <a:rPr lang="en-US" sz="1400" dirty="0"/>
              <a:t>: Are you sure you need it? I think you just need expert help if you are not sure what you are doing. Usually, it is not what you want.</a:t>
            </a:r>
            <a:endParaRPr lang="en-US" sz="1400" i="0" dirty="0">
              <a:solidFill>
                <a:srgbClr val="202122"/>
              </a:solidFill>
              <a:effectLst/>
              <a:latin typeface="Arial" panose="020B0604020202020204" pitchFamily="34" charset="0"/>
            </a:endParaRPr>
          </a:p>
        </p:txBody>
      </p:sp>
      <p:pic>
        <p:nvPicPr>
          <p:cNvPr id="4" name="Picture 3" descr="A black and white cartoon characters&#10;&#10;AI-generated content may be incorrect.">
            <a:extLst>
              <a:ext uri="{FF2B5EF4-FFF2-40B4-BE49-F238E27FC236}">
                <a16:creationId xmlns:a16="http://schemas.microsoft.com/office/drawing/2014/main" id="{C2E29FCC-5754-512D-EF7D-493EC796DD50}"/>
              </a:ext>
            </a:extLst>
          </p:cNvPr>
          <p:cNvPicPr>
            <a:picLocks noChangeAspect="1"/>
          </p:cNvPicPr>
          <p:nvPr/>
        </p:nvPicPr>
        <p:blipFill>
          <a:blip r:embed="rId4"/>
          <a:stretch>
            <a:fillRect/>
          </a:stretch>
        </p:blipFill>
        <p:spPr>
          <a:xfrm>
            <a:off x="1097278" y="4974409"/>
            <a:ext cx="2556395" cy="1230948"/>
          </a:xfrm>
          <a:prstGeom prst="rect">
            <a:avLst/>
          </a:prstGeom>
        </p:spPr>
      </p:pic>
    </p:spTree>
    <p:extLst>
      <p:ext uri="{BB962C8B-B14F-4D97-AF65-F5344CB8AC3E}">
        <p14:creationId xmlns:p14="http://schemas.microsoft.com/office/powerpoint/2010/main" val="1838673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4246-7518-3EE7-EE7E-452ECE81088B}"/>
              </a:ext>
            </a:extLst>
          </p:cNvPr>
          <p:cNvSpPr>
            <a:spLocks noGrp="1"/>
          </p:cNvSpPr>
          <p:nvPr>
            <p:ph type="title"/>
          </p:nvPr>
        </p:nvSpPr>
        <p:spPr/>
        <p:txBody>
          <a:bodyPr/>
          <a:lstStyle/>
          <a:p>
            <a:r>
              <a:rPr lang="en-US" b="1" dirty="0"/>
              <a:t>Other Usage</a:t>
            </a:r>
          </a:p>
        </p:txBody>
      </p:sp>
      <p:pic>
        <p:nvPicPr>
          <p:cNvPr id="4" name="Content Placeholder 3">
            <a:extLst>
              <a:ext uri="{FF2B5EF4-FFF2-40B4-BE49-F238E27FC236}">
                <a16:creationId xmlns:a16="http://schemas.microsoft.com/office/drawing/2014/main" id="{D469191F-AE48-6214-198C-136AE23359E7}"/>
              </a:ext>
            </a:extLst>
          </p:cNvPr>
          <p:cNvPicPr>
            <a:picLocks noGrp="1" noChangeAspect="1"/>
          </p:cNvPicPr>
          <p:nvPr>
            <p:ph idx="1"/>
          </p:nvPr>
        </p:nvPicPr>
        <p:blipFill>
          <a:blip r:embed="rId2"/>
          <a:stretch>
            <a:fillRect/>
          </a:stretch>
        </p:blipFill>
        <p:spPr>
          <a:xfrm>
            <a:off x="1096963" y="1892239"/>
            <a:ext cx="4595354" cy="1795841"/>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369E8D10-434A-6B39-B133-8B4A9DFB69F5}"/>
              </a:ext>
            </a:extLst>
          </p:cNvPr>
          <p:cNvPicPr>
            <a:picLocks noChangeAspect="1"/>
          </p:cNvPicPr>
          <p:nvPr/>
        </p:nvPicPr>
        <p:blipFill>
          <a:blip r:embed="rId3"/>
          <a:stretch>
            <a:fillRect/>
          </a:stretch>
        </p:blipFill>
        <p:spPr>
          <a:xfrm>
            <a:off x="5958840" y="1829076"/>
            <a:ext cx="5196840" cy="1922165"/>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A98826D4-4005-196D-138B-6EF3FDA8D588}"/>
              </a:ext>
            </a:extLst>
          </p:cNvPr>
          <p:cNvPicPr>
            <a:picLocks noChangeAspect="1"/>
          </p:cNvPicPr>
          <p:nvPr/>
        </p:nvPicPr>
        <p:blipFill>
          <a:blip r:embed="rId4"/>
          <a:stretch>
            <a:fillRect/>
          </a:stretch>
        </p:blipFill>
        <p:spPr>
          <a:xfrm>
            <a:off x="1096963" y="3842959"/>
            <a:ext cx="4595354" cy="2427915"/>
          </a:xfrm>
          <a:prstGeom prst="rect">
            <a:avLst/>
          </a:prstGeom>
        </p:spPr>
      </p:pic>
      <p:sp>
        <p:nvSpPr>
          <p:cNvPr id="7" name="TextBox 6">
            <a:extLst>
              <a:ext uri="{FF2B5EF4-FFF2-40B4-BE49-F238E27FC236}">
                <a16:creationId xmlns:a16="http://schemas.microsoft.com/office/drawing/2014/main" id="{3E4A1179-DDCC-0C75-3301-40A7FB6F6CC4}"/>
              </a:ext>
            </a:extLst>
          </p:cNvPr>
          <p:cNvSpPr txBox="1"/>
          <p:nvPr/>
        </p:nvSpPr>
        <p:spPr>
          <a:xfrm>
            <a:off x="5958840" y="3842957"/>
            <a:ext cx="5728335" cy="646331"/>
          </a:xfrm>
          <a:prstGeom prst="rect">
            <a:avLst/>
          </a:prstGeom>
          <a:noFill/>
        </p:spPr>
        <p:txBody>
          <a:bodyPr wrap="square" rtlCol="0">
            <a:spAutoFit/>
          </a:bodyPr>
          <a:lstStyle/>
          <a:p>
            <a:r>
              <a:rPr lang="en-US" dirty="0"/>
              <a:t>Imagine a team where all stacks use the same programming language!</a:t>
            </a:r>
          </a:p>
        </p:txBody>
      </p:sp>
    </p:spTree>
    <p:extLst>
      <p:ext uri="{BB962C8B-B14F-4D97-AF65-F5344CB8AC3E}">
        <p14:creationId xmlns:p14="http://schemas.microsoft.com/office/powerpoint/2010/main" val="3413048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56524-4F91-878E-5FD5-B30E4FA46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9091A-EBF1-367F-FCC9-3FC0A92DAF4B}"/>
              </a:ext>
            </a:extLst>
          </p:cNvPr>
          <p:cNvSpPr>
            <a:spLocks noGrp="1"/>
          </p:cNvSpPr>
          <p:nvPr>
            <p:ph type="title"/>
          </p:nvPr>
        </p:nvSpPr>
        <p:spPr/>
        <p:txBody>
          <a:bodyPr/>
          <a:lstStyle/>
          <a:p>
            <a:r>
              <a:rPr lang="en-US" b="1" dirty="0"/>
              <a:t>Embedded Rust </a:t>
            </a:r>
          </a:p>
        </p:txBody>
      </p:sp>
      <p:sp>
        <p:nvSpPr>
          <p:cNvPr id="8" name="Content Placeholder 7">
            <a:extLst>
              <a:ext uri="{FF2B5EF4-FFF2-40B4-BE49-F238E27FC236}">
                <a16:creationId xmlns:a16="http://schemas.microsoft.com/office/drawing/2014/main" id="{F4BC7C50-F893-4552-19CE-409E1F5E9C49}"/>
              </a:ext>
            </a:extLst>
          </p:cNvPr>
          <p:cNvSpPr>
            <a:spLocks noGrp="1"/>
          </p:cNvSpPr>
          <p:nvPr>
            <p:ph idx="1"/>
          </p:nvPr>
        </p:nvSpPr>
        <p:spPr/>
        <p:txBody>
          <a:bodyPr>
            <a:normAutofit fontScale="55000" lnSpcReduction="20000"/>
          </a:bodyPr>
          <a:lstStyle/>
          <a:p>
            <a:r>
              <a:rPr lang="en-US" b="1" dirty="0"/>
              <a:t>Powerful static analysis</a:t>
            </a:r>
            <a:endParaRPr lang="en-US" dirty="0"/>
          </a:p>
          <a:p>
            <a:r>
              <a:rPr lang="en-US" dirty="0"/>
              <a:t>Enforce pin and peripheral configuration at compile time. Guarantee that resources won’t be used by unintended parts of your application.</a:t>
            </a:r>
          </a:p>
          <a:p>
            <a:r>
              <a:rPr lang="en-US" b="1" dirty="0"/>
              <a:t>Flexible memory</a:t>
            </a:r>
            <a:endParaRPr lang="en-US" dirty="0"/>
          </a:p>
          <a:p>
            <a:r>
              <a:rPr lang="en-US" dirty="0"/>
              <a:t>Dynamic memory allocation is optional. Use a global allocator and dynamic data structures. Or leave out the heap altogether and statically allocate everything.</a:t>
            </a:r>
          </a:p>
          <a:p>
            <a:r>
              <a:rPr lang="en-US" b="1" dirty="0"/>
              <a:t>Fearless concurrency</a:t>
            </a:r>
            <a:endParaRPr lang="en-US" dirty="0"/>
          </a:p>
          <a:p>
            <a:r>
              <a:rPr lang="en-US" dirty="0"/>
              <a:t>Rust makes it impossible to accidentally share state between threads. Use any concurrency approach you like, and you’ll still get Rust’s strong guarantees.</a:t>
            </a:r>
          </a:p>
          <a:p>
            <a:r>
              <a:rPr lang="en-US" b="1" dirty="0"/>
              <a:t>Interoperability</a:t>
            </a:r>
            <a:endParaRPr lang="en-US" dirty="0"/>
          </a:p>
          <a:p>
            <a:r>
              <a:rPr lang="en-US" dirty="0"/>
              <a:t>Integrate Rust into your existing C codebase or leverage an existing SDK to write a Rust application.</a:t>
            </a:r>
          </a:p>
          <a:p>
            <a:r>
              <a:rPr lang="en-US" b="1" dirty="0"/>
              <a:t>Portability</a:t>
            </a:r>
            <a:endParaRPr lang="en-US" dirty="0"/>
          </a:p>
          <a:p>
            <a:r>
              <a:rPr lang="en-US" dirty="0"/>
              <a:t>Write a library or driver once, and use it with a variety of systems, ranging from very small microcontrollers to powerful SBCs.</a:t>
            </a:r>
          </a:p>
          <a:p>
            <a:r>
              <a:rPr lang="en-US" b="1" dirty="0"/>
              <a:t>Community driven</a:t>
            </a:r>
            <a:endParaRPr lang="en-US" dirty="0"/>
          </a:p>
          <a:p>
            <a:r>
              <a:rPr lang="en-US" dirty="0"/>
              <a:t>As part of the Rust open source project, support for embedded systems is driven by a best-in-class open source community, with support from commercial partners</a:t>
            </a:r>
          </a:p>
        </p:txBody>
      </p:sp>
      <p:pic>
        <p:nvPicPr>
          <p:cNvPr id="20" name="Picture 19" descr="A blue square with a white letter and a white logo&#10;&#10;AI-generated content may be incorrect.">
            <a:extLst>
              <a:ext uri="{FF2B5EF4-FFF2-40B4-BE49-F238E27FC236}">
                <a16:creationId xmlns:a16="http://schemas.microsoft.com/office/drawing/2014/main" id="{799F6D51-41B7-4966-5F08-9A54F59CD6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283" y="621428"/>
            <a:ext cx="1026397" cy="1026397"/>
          </a:xfrm>
          <a:prstGeom prst="rect">
            <a:avLst/>
          </a:prstGeom>
          <a:noFill/>
          <a:ln>
            <a:noFill/>
          </a:ln>
        </p:spPr>
      </p:pic>
    </p:spTree>
    <p:extLst>
      <p:ext uri="{BB962C8B-B14F-4D97-AF65-F5344CB8AC3E}">
        <p14:creationId xmlns:p14="http://schemas.microsoft.com/office/powerpoint/2010/main" val="2331678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6E3A4-BA6F-1F19-1041-01ED98630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425A6-817D-A918-625C-CFC62C8FD73F}"/>
              </a:ext>
            </a:extLst>
          </p:cNvPr>
          <p:cNvSpPr>
            <a:spLocks noGrp="1"/>
          </p:cNvSpPr>
          <p:nvPr>
            <p:ph type="title"/>
          </p:nvPr>
        </p:nvSpPr>
        <p:spPr/>
        <p:txBody>
          <a:bodyPr/>
          <a:lstStyle/>
          <a:p>
            <a:r>
              <a:rPr lang="en-US" b="1" dirty="0"/>
              <a:t>Device specific communities</a:t>
            </a:r>
            <a:endParaRPr lang="en-US" dirty="0"/>
          </a:p>
        </p:txBody>
      </p:sp>
      <p:sp>
        <p:nvSpPr>
          <p:cNvPr id="8" name="Content Placeholder 7">
            <a:extLst>
              <a:ext uri="{FF2B5EF4-FFF2-40B4-BE49-F238E27FC236}">
                <a16:creationId xmlns:a16="http://schemas.microsoft.com/office/drawing/2014/main" id="{8822BC8A-7147-D2C9-9F74-630E58D2045C}"/>
              </a:ext>
            </a:extLst>
          </p:cNvPr>
          <p:cNvSpPr>
            <a:spLocks noGrp="1"/>
          </p:cNvSpPr>
          <p:nvPr>
            <p:ph idx="1"/>
          </p:nvPr>
        </p:nvSpPr>
        <p:spPr/>
        <p:txBody>
          <a:bodyPr>
            <a:normAutofit/>
          </a:bodyPr>
          <a:lstStyle/>
          <a:p>
            <a:pPr lvl="0"/>
            <a:r>
              <a:rPr lang="en-US" b="1" dirty="0" err="1"/>
              <a:t>nrf-rs</a:t>
            </a:r>
            <a:r>
              <a:rPr lang="en-US" dirty="0"/>
              <a:t>: Nordic </a:t>
            </a:r>
            <a:r>
              <a:rPr lang="en-US" dirty="0" err="1"/>
              <a:t>nRF</a:t>
            </a:r>
            <a:r>
              <a:rPr lang="en-US" dirty="0"/>
              <a:t> series of microcontrollers</a:t>
            </a:r>
          </a:p>
          <a:p>
            <a:pPr lvl="0"/>
            <a:r>
              <a:rPr lang="en-US" b="1" dirty="0"/>
              <a:t>stm32-rs</a:t>
            </a:r>
            <a:r>
              <a:rPr lang="en-US" dirty="0"/>
              <a:t>: STM32 microcontrollers </a:t>
            </a:r>
          </a:p>
          <a:p>
            <a:pPr lvl="0"/>
            <a:r>
              <a:rPr lang="en-US" b="1" dirty="0" err="1"/>
              <a:t>lpc-rs</a:t>
            </a:r>
            <a:r>
              <a:rPr lang="en-US" dirty="0"/>
              <a:t>: NXP LPC microcontrollers</a:t>
            </a:r>
          </a:p>
          <a:p>
            <a:pPr lvl="0"/>
            <a:r>
              <a:rPr lang="en-US" b="1" dirty="0" err="1"/>
              <a:t>imxrt-rs</a:t>
            </a:r>
            <a:r>
              <a:rPr lang="en-US" dirty="0"/>
              <a:t>: NXP i.MX RT microcontrollers</a:t>
            </a:r>
          </a:p>
          <a:p>
            <a:pPr lvl="0"/>
            <a:r>
              <a:rPr lang="en-US" b="1" dirty="0" err="1"/>
              <a:t>esp-rs</a:t>
            </a:r>
            <a:r>
              <a:rPr lang="en-US" dirty="0"/>
              <a:t>: </a:t>
            </a:r>
            <a:r>
              <a:rPr lang="en-US" dirty="0" err="1"/>
              <a:t>Espressif</a:t>
            </a:r>
            <a:r>
              <a:rPr lang="en-US" dirty="0"/>
              <a:t> Systems microcontrollers</a:t>
            </a:r>
          </a:p>
          <a:p>
            <a:pPr lvl="0"/>
            <a:r>
              <a:rPr lang="en-US" b="1" dirty="0" err="1"/>
              <a:t>rp-rs</a:t>
            </a:r>
            <a:r>
              <a:rPr lang="en-US" dirty="0"/>
              <a:t>: Raspberry Pi microcontrollers including the RP2040</a:t>
            </a:r>
          </a:p>
          <a:p>
            <a:pPr lvl="0"/>
            <a:endParaRPr lang="en-US" dirty="0"/>
          </a:p>
        </p:txBody>
      </p:sp>
      <p:pic>
        <p:nvPicPr>
          <p:cNvPr id="8194" name="Picture 2" descr="Nordic NRF">
            <a:extLst>
              <a:ext uri="{FF2B5EF4-FFF2-40B4-BE49-F238E27FC236}">
                <a16:creationId xmlns:a16="http://schemas.microsoft.com/office/drawing/2014/main" id="{FB28943A-EA02-E1F2-B879-6B8E94009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1914525"/>
            <a:ext cx="1398903" cy="12030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Microelectronics">
            <a:extLst>
              <a:ext uri="{FF2B5EF4-FFF2-40B4-BE49-F238E27FC236}">
                <a16:creationId xmlns:a16="http://schemas.microsoft.com/office/drawing/2014/main" id="{AA37CFBF-F921-131E-629E-C24C46C0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6973" y="2581911"/>
            <a:ext cx="1813511" cy="12755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XP Semiconductors">
            <a:extLst>
              <a:ext uri="{FF2B5EF4-FFF2-40B4-BE49-F238E27FC236}">
                <a16:creationId xmlns:a16="http://schemas.microsoft.com/office/drawing/2014/main" id="{939397B9-BBE3-6B46-99C6-B93716822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926" y="3629872"/>
            <a:ext cx="1356927" cy="46587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Espressif ESP32">
            <a:extLst>
              <a:ext uri="{FF2B5EF4-FFF2-40B4-BE49-F238E27FC236}">
                <a16:creationId xmlns:a16="http://schemas.microsoft.com/office/drawing/2014/main" id="{34361925-B080-59DE-23C4-F652E59FC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518" y="4126341"/>
            <a:ext cx="2344422" cy="664253"/>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a:extLst>
              <a:ext uri="{FF2B5EF4-FFF2-40B4-BE49-F238E27FC236}">
                <a16:creationId xmlns:a16="http://schemas.microsoft.com/office/drawing/2014/main" id="{6A84A548-B87F-FD30-7C02-5C8204DD8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024" y="4126341"/>
            <a:ext cx="1742753" cy="1742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square with a white letter and a white logo&#10;&#10;AI-generated content may be incorrect.">
            <a:extLst>
              <a:ext uri="{FF2B5EF4-FFF2-40B4-BE49-F238E27FC236}">
                <a16:creationId xmlns:a16="http://schemas.microsoft.com/office/drawing/2014/main" id="{7CD81C8B-F625-5E1B-A464-0E39AAABB7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29283" y="621428"/>
            <a:ext cx="1026397" cy="1026397"/>
          </a:xfrm>
          <a:prstGeom prst="rect">
            <a:avLst/>
          </a:prstGeom>
          <a:noFill/>
          <a:ln>
            <a:noFill/>
          </a:ln>
        </p:spPr>
      </p:pic>
    </p:spTree>
    <p:extLst>
      <p:ext uri="{BB962C8B-B14F-4D97-AF65-F5344CB8AC3E}">
        <p14:creationId xmlns:p14="http://schemas.microsoft.com/office/powerpoint/2010/main" val="484537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35AE9-308C-653A-DB18-C845EA925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84BE3-8040-26B5-9EB2-A7AC27B8787C}"/>
              </a:ext>
            </a:extLst>
          </p:cNvPr>
          <p:cNvSpPr>
            <a:spLocks noGrp="1"/>
          </p:cNvSpPr>
          <p:nvPr>
            <p:ph type="title"/>
          </p:nvPr>
        </p:nvSpPr>
        <p:spPr/>
        <p:txBody>
          <a:bodyPr/>
          <a:lstStyle/>
          <a:p>
            <a:r>
              <a:rPr lang="en-US" b="1" dirty="0"/>
              <a:t>Device specific communities</a:t>
            </a:r>
            <a:endParaRPr lang="en-US" dirty="0"/>
          </a:p>
        </p:txBody>
      </p:sp>
      <p:pic>
        <p:nvPicPr>
          <p:cNvPr id="3" name="Picture 2" descr="A blue square with a white letter and a white logo&#10;&#10;AI-generated content may be incorrect.">
            <a:extLst>
              <a:ext uri="{FF2B5EF4-FFF2-40B4-BE49-F238E27FC236}">
                <a16:creationId xmlns:a16="http://schemas.microsoft.com/office/drawing/2014/main" id="{52628F24-0FCC-EFA5-F572-6CA3310711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283" y="621428"/>
            <a:ext cx="1026397" cy="1026397"/>
          </a:xfrm>
          <a:prstGeom prst="rect">
            <a:avLst/>
          </a:prstGeom>
          <a:noFill/>
          <a:ln>
            <a:noFill/>
          </a:ln>
        </p:spPr>
      </p:pic>
      <p:sp>
        <p:nvSpPr>
          <p:cNvPr id="8" name="Content Placeholder 7">
            <a:extLst>
              <a:ext uri="{FF2B5EF4-FFF2-40B4-BE49-F238E27FC236}">
                <a16:creationId xmlns:a16="http://schemas.microsoft.com/office/drawing/2014/main" id="{1B6A990C-E230-96FF-A387-8156B589D46E}"/>
              </a:ext>
            </a:extLst>
          </p:cNvPr>
          <p:cNvSpPr>
            <a:spLocks noGrp="1"/>
          </p:cNvSpPr>
          <p:nvPr>
            <p:ph idx="1"/>
          </p:nvPr>
        </p:nvSpPr>
        <p:spPr/>
        <p:txBody>
          <a:bodyPr>
            <a:normAutofit/>
          </a:bodyPr>
          <a:lstStyle/>
          <a:p>
            <a:pPr lvl="0"/>
            <a:endParaRPr lang="en-US" dirty="0"/>
          </a:p>
        </p:txBody>
      </p:sp>
      <p:pic>
        <p:nvPicPr>
          <p:cNvPr id="4" name="Picture 3" descr="A screenshot of a computer&#10;&#10;AI-generated content may be incorrect.">
            <a:extLst>
              <a:ext uri="{FF2B5EF4-FFF2-40B4-BE49-F238E27FC236}">
                <a16:creationId xmlns:a16="http://schemas.microsoft.com/office/drawing/2014/main" id="{6BE01177-2240-93D0-7D66-6BC3590098FE}"/>
              </a:ext>
            </a:extLst>
          </p:cNvPr>
          <p:cNvPicPr>
            <a:picLocks noChangeAspect="1"/>
          </p:cNvPicPr>
          <p:nvPr/>
        </p:nvPicPr>
        <p:blipFill>
          <a:blip r:embed="rId3"/>
          <a:stretch>
            <a:fillRect/>
          </a:stretch>
        </p:blipFill>
        <p:spPr>
          <a:xfrm>
            <a:off x="2562225" y="1837216"/>
            <a:ext cx="6296025" cy="4031878"/>
          </a:xfrm>
          <a:prstGeom prst="rect">
            <a:avLst/>
          </a:prstGeom>
        </p:spPr>
      </p:pic>
    </p:spTree>
    <p:extLst>
      <p:ext uri="{BB962C8B-B14F-4D97-AF65-F5344CB8AC3E}">
        <p14:creationId xmlns:p14="http://schemas.microsoft.com/office/powerpoint/2010/main" val="2504551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9EA69-A974-330B-79F0-49BD15AF3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725CC-C5DF-7263-EDD7-6C6968BF2310}"/>
              </a:ext>
            </a:extLst>
          </p:cNvPr>
          <p:cNvSpPr>
            <a:spLocks noGrp="1"/>
          </p:cNvSpPr>
          <p:nvPr>
            <p:ph type="title"/>
          </p:nvPr>
        </p:nvSpPr>
        <p:spPr/>
        <p:txBody>
          <a:bodyPr/>
          <a:lstStyle/>
          <a:p>
            <a:r>
              <a:rPr lang="en-US" b="1" dirty="0"/>
              <a:t>Thank you </a:t>
            </a:r>
            <a:endParaRPr lang="en-US" dirty="0"/>
          </a:p>
        </p:txBody>
      </p:sp>
      <p:sp>
        <p:nvSpPr>
          <p:cNvPr id="12" name="AutoShape 2">
            <a:hlinkClick r:id="rId2"/>
            <a:extLst>
              <a:ext uri="{FF2B5EF4-FFF2-40B4-BE49-F238E27FC236}">
                <a16:creationId xmlns:a16="http://schemas.microsoft.com/office/drawing/2014/main" id="{D0C207B3-A04F-91CC-BA45-C2BE87CC4CE7}"/>
              </a:ext>
            </a:extLst>
          </p:cNvPr>
          <p:cNvSpPr>
            <a:spLocks noChangeAspect="1" noChangeArrowheads="1"/>
          </p:cNvSpPr>
          <p:nvPr/>
        </p:nvSpPr>
        <p:spPr bwMode="auto">
          <a:xfrm>
            <a:off x="5857875" y="3190875"/>
            <a:ext cx="476250" cy="47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a:extLst>
              <a:ext uri="{FF2B5EF4-FFF2-40B4-BE49-F238E27FC236}">
                <a16:creationId xmlns:a16="http://schemas.microsoft.com/office/drawing/2014/main" id="{F0B3DA36-13EC-E0F9-6808-F7AAD4A1A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63" y="281940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907CF5A6-92A6-EB0B-42F3-13B7A81E9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3576637"/>
            <a:ext cx="542926" cy="54292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Gmail new logo - Social media &amp; Logos Icons">
            <a:extLst>
              <a:ext uri="{FF2B5EF4-FFF2-40B4-BE49-F238E27FC236}">
                <a16:creationId xmlns:a16="http://schemas.microsoft.com/office/drawing/2014/main" id="{C157D9C7-A764-9ED3-F16D-725C7ECCB6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185" y="4400550"/>
            <a:ext cx="576860" cy="5429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FC6D835-A0AF-7399-C59D-6555171002A7}"/>
              </a:ext>
            </a:extLst>
          </p:cNvPr>
          <p:cNvSpPr txBox="1"/>
          <p:nvPr/>
        </p:nvSpPr>
        <p:spPr>
          <a:xfrm>
            <a:off x="7553325" y="2872859"/>
            <a:ext cx="6096000" cy="369332"/>
          </a:xfrm>
          <a:prstGeom prst="rect">
            <a:avLst/>
          </a:prstGeom>
          <a:noFill/>
        </p:spPr>
        <p:txBody>
          <a:bodyPr wrap="square">
            <a:spAutoFit/>
          </a:bodyPr>
          <a:lstStyle/>
          <a:p>
            <a:r>
              <a:rPr lang="en-US" dirty="0">
                <a:solidFill>
                  <a:schemeClr val="bg2">
                    <a:lumMod val="50000"/>
                  </a:schemeClr>
                </a:solidFill>
              </a:rPr>
              <a:t>linkedin.com/in/</a:t>
            </a:r>
            <a:r>
              <a:rPr lang="en-US" dirty="0" err="1">
                <a:solidFill>
                  <a:schemeClr val="bg2">
                    <a:lumMod val="50000"/>
                  </a:schemeClr>
                </a:solidFill>
              </a:rPr>
              <a:t>mortezaـnorouzi</a:t>
            </a:r>
            <a:r>
              <a:rPr lang="en-US" dirty="0">
                <a:solidFill>
                  <a:schemeClr val="bg2">
                    <a:lumMod val="50000"/>
                  </a:schemeClr>
                </a:solidFill>
              </a:rPr>
              <a:t>/</a:t>
            </a:r>
          </a:p>
        </p:txBody>
      </p:sp>
      <p:sp>
        <p:nvSpPr>
          <p:cNvPr id="16" name="TextBox 15">
            <a:extLst>
              <a:ext uri="{FF2B5EF4-FFF2-40B4-BE49-F238E27FC236}">
                <a16:creationId xmlns:a16="http://schemas.microsoft.com/office/drawing/2014/main" id="{A98A0723-2AF9-721A-3E9C-B0F9CF7E64C5}"/>
              </a:ext>
            </a:extLst>
          </p:cNvPr>
          <p:cNvSpPr txBox="1"/>
          <p:nvPr/>
        </p:nvSpPr>
        <p:spPr>
          <a:xfrm>
            <a:off x="7553325" y="3702606"/>
            <a:ext cx="2807494" cy="369332"/>
          </a:xfrm>
          <a:prstGeom prst="rect">
            <a:avLst/>
          </a:prstGeom>
          <a:noFill/>
        </p:spPr>
        <p:txBody>
          <a:bodyPr wrap="square">
            <a:spAutoFit/>
          </a:bodyPr>
          <a:lstStyle/>
          <a:p>
            <a:r>
              <a:rPr lang="en-US" dirty="0">
                <a:solidFill>
                  <a:schemeClr val="bg2">
                    <a:lumMod val="50000"/>
                  </a:schemeClr>
                </a:solidFill>
              </a:rPr>
              <a:t>https://t.me/Mnorouzi72</a:t>
            </a:r>
          </a:p>
        </p:txBody>
      </p:sp>
      <p:sp>
        <p:nvSpPr>
          <p:cNvPr id="18" name="TextBox 17">
            <a:extLst>
              <a:ext uri="{FF2B5EF4-FFF2-40B4-BE49-F238E27FC236}">
                <a16:creationId xmlns:a16="http://schemas.microsoft.com/office/drawing/2014/main" id="{A9C171C4-C4E5-4185-C887-ADBCA2CBAC66}"/>
              </a:ext>
            </a:extLst>
          </p:cNvPr>
          <p:cNvSpPr txBox="1"/>
          <p:nvPr/>
        </p:nvSpPr>
        <p:spPr>
          <a:xfrm>
            <a:off x="7553325" y="4487347"/>
            <a:ext cx="3217069" cy="369332"/>
          </a:xfrm>
          <a:prstGeom prst="rect">
            <a:avLst/>
          </a:prstGeom>
          <a:noFill/>
        </p:spPr>
        <p:txBody>
          <a:bodyPr wrap="square">
            <a:spAutoFit/>
          </a:bodyPr>
          <a:lstStyle/>
          <a:p>
            <a:r>
              <a:rPr lang="en-US" i="0" dirty="0">
                <a:solidFill>
                  <a:schemeClr val="bg2">
                    <a:lumMod val="50000"/>
                  </a:schemeClr>
                </a:solidFill>
                <a:effectLst/>
                <a:latin typeface="-apple-system"/>
              </a:rPr>
              <a:t>mnorouziemail@gmail.com</a:t>
            </a:r>
            <a:endParaRPr lang="en-US" dirty="0">
              <a:solidFill>
                <a:schemeClr val="bg2">
                  <a:lumMod val="50000"/>
                </a:schemeClr>
              </a:solidFill>
            </a:endParaRPr>
          </a:p>
        </p:txBody>
      </p:sp>
      <p:pic>
        <p:nvPicPr>
          <p:cNvPr id="22" name="Content Placeholder 21" descr="A qr code with a white background&#10;&#10;AI-generated content may be incorrect.">
            <a:extLst>
              <a:ext uri="{FF2B5EF4-FFF2-40B4-BE49-F238E27FC236}">
                <a16:creationId xmlns:a16="http://schemas.microsoft.com/office/drawing/2014/main" id="{1B0C7FD2-7E7F-9CEA-4791-FCA8849A6BB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62025" y="1836737"/>
            <a:ext cx="4022725" cy="4022725"/>
          </a:xfrm>
        </p:spPr>
      </p:pic>
    </p:spTree>
    <p:extLst>
      <p:ext uri="{BB962C8B-B14F-4D97-AF65-F5344CB8AC3E}">
        <p14:creationId xmlns:p14="http://schemas.microsoft.com/office/powerpoint/2010/main" val="409729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31B3-15A8-F196-43FA-2C72D1FE96D6}"/>
              </a:ext>
            </a:extLst>
          </p:cNvPr>
          <p:cNvSpPr>
            <a:spLocks noGrp="1"/>
          </p:cNvSpPr>
          <p:nvPr>
            <p:ph type="title"/>
          </p:nvPr>
        </p:nvSpPr>
        <p:spPr/>
        <p:txBody>
          <a:bodyPr/>
          <a:lstStyle/>
          <a:p>
            <a:r>
              <a:rPr lang="en-US" b="1" dirty="0"/>
              <a:t>Why new programming languages ?</a:t>
            </a:r>
          </a:p>
        </p:txBody>
      </p:sp>
      <p:sp>
        <p:nvSpPr>
          <p:cNvPr id="3" name="Content Placeholder 2">
            <a:extLst>
              <a:ext uri="{FF2B5EF4-FFF2-40B4-BE49-F238E27FC236}">
                <a16:creationId xmlns:a16="http://schemas.microsoft.com/office/drawing/2014/main" id="{0A15A7A8-1101-1B4C-DBFC-EDCA1BD572BB}"/>
              </a:ext>
            </a:extLst>
          </p:cNvPr>
          <p:cNvSpPr>
            <a:spLocks noGrp="1"/>
          </p:cNvSpPr>
          <p:nvPr>
            <p:ph idx="1"/>
          </p:nvPr>
        </p:nvSpPr>
        <p:spPr/>
        <p:txBody>
          <a:bodyPr/>
          <a:lstStyle/>
          <a:p>
            <a:pPr marL="0" indent="0">
              <a:buNone/>
            </a:pPr>
            <a:r>
              <a:rPr lang="en-US" sz="1800" b="1" dirty="0"/>
              <a:t>Some sources say more than 8,000, and you can easily see more than 1,000 listed on Wikipedia.</a:t>
            </a:r>
            <a:endParaRPr lang="en-US" dirty="0"/>
          </a:p>
        </p:txBody>
      </p:sp>
      <p:pic>
        <p:nvPicPr>
          <p:cNvPr id="4" name="Picture 3">
            <a:extLst>
              <a:ext uri="{FF2B5EF4-FFF2-40B4-BE49-F238E27FC236}">
                <a16:creationId xmlns:a16="http://schemas.microsoft.com/office/drawing/2014/main" id="{585D1008-3D1A-0A8A-DAD3-C975DDD4B268}"/>
              </a:ext>
            </a:extLst>
          </p:cNvPr>
          <p:cNvPicPr>
            <a:picLocks noChangeAspect="1"/>
          </p:cNvPicPr>
          <p:nvPr/>
        </p:nvPicPr>
        <p:blipFill>
          <a:blip r:embed="rId2"/>
          <a:stretch>
            <a:fillRect/>
          </a:stretch>
        </p:blipFill>
        <p:spPr>
          <a:xfrm>
            <a:off x="1097280" y="2348907"/>
            <a:ext cx="7696201" cy="3628561"/>
          </a:xfrm>
          <a:prstGeom prst="rect">
            <a:avLst/>
          </a:prstGeom>
        </p:spPr>
      </p:pic>
    </p:spTree>
    <p:extLst>
      <p:ext uri="{BB962C8B-B14F-4D97-AF65-F5344CB8AC3E}">
        <p14:creationId xmlns:p14="http://schemas.microsoft.com/office/powerpoint/2010/main" val="67591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5846-4EBB-7121-3220-337CF59F2D78}"/>
              </a:ext>
            </a:extLst>
          </p:cNvPr>
          <p:cNvSpPr>
            <a:spLocks noGrp="1"/>
          </p:cNvSpPr>
          <p:nvPr>
            <p:ph type="title"/>
          </p:nvPr>
        </p:nvSpPr>
        <p:spPr/>
        <p:txBody>
          <a:bodyPr/>
          <a:lstStyle/>
          <a:p>
            <a:r>
              <a:rPr lang="en-US" b="1" dirty="0"/>
              <a:t>Why new programming languages ?</a:t>
            </a:r>
          </a:p>
        </p:txBody>
      </p:sp>
      <p:sp>
        <p:nvSpPr>
          <p:cNvPr id="3" name="Content Placeholder 2">
            <a:extLst>
              <a:ext uri="{FF2B5EF4-FFF2-40B4-BE49-F238E27FC236}">
                <a16:creationId xmlns:a16="http://schemas.microsoft.com/office/drawing/2014/main" id="{6D60E292-02F6-FCF6-B386-98EF49FD673E}"/>
              </a:ext>
            </a:extLst>
          </p:cNvPr>
          <p:cNvSpPr>
            <a:spLocks noGrp="1"/>
          </p:cNvSpPr>
          <p:nvPr>
            <p:ph idx="1"/>
          </p:nvPr>
        </p:nvSpPr>
        <p:spPr/>
        <p:txBody>
          <a:bodyPr/>
          <a:lstStyle/>
          <a:p>
            <a:r>
              <a:rPr lang="en-US" dirty="0"/>
              <a:t>How many of them have you even heard about? </a:t>
            </a:r>
          </a:p>
          <a:p>
            <a:r>
              <a:rPr lang="en-US" sz="1800" dirty="0"/>
              <a:t>Python, PHP, Perl, Pascal </a:t>
            </a:r>
          </a:p>
          <a:p>
            <a:r>
              <a:rPr lang="en-US" dirty="0"/>
              <a:t>There are fewer than 25 you can probably name . The real question here is: Why should we create another language?</a:t>
            </a:r>
          </a:p>
          <a:p>
            <a:endParaRPr lang="en-US" dirty="0"/>
          </a:p>
          <a:p>
            <a:r>
              <a:rPr lang="en-US" dirty="0"/>
              <a:t>Just as with designing and producing a product, you must correctly understand the need to ensure that what you offer is accepted rather than rejected. So, let us take a moment to check the status of Rust and see whether it was accepted by those who needed it.</a:t>
            </a:r>
          </a:p>
        </p:txBody>
      </p:sp>
    </p:spTree>
    <p:extLst>
      <p:ext uri="{BB962C8B-B14F-4D97-AF65-F5344CB8AC3E}">
        <p14:creationId xmlns:p14="http://schemas.microsoft.com/office/powerpoint/2010/main" val="173522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C8F-CD34-C512-746F-E59A0CD86FAC}"/>
              </a:ext>
            </a:extLst>
          </p:cNvPr>
          <p:cNvSpPr>
            <a:spLocks noGrp="1"/>
          </p:cNvSpPr>
          <p:nvPr>
            <p:ph type="title"/>
          </p:nvPr>
        </p:nvSpPr>
        <p:spPr/>
        <p:txBody>
          <a:bodyPr>
            <a:normAutofit/>
          </a:bodyPr>
          <a:lstStyle/>
          <a:p>
            <a:r>
              <a:rPr lang="en-US" sz="4400" b="1" dirty="0"/>
              <a:t>Was Rust Fit for the needs it was created for?</a:t>
            </a:r>
          </a:p>
        </p:txBody>
      </p:sp>
      <p:pic>
        <p:nvPicPr>
          <p:cNvPr id="5" name="Content Placeholder 4">
            <a:extLst>
              <a:ext uri="{FF2B5EF4-FFF2-40B4-BE49-F238E27FC236}">
                <a16:creationId xmlns:a16="http://schemas.microsoft.com/office/drawing/2014/main" id="{F3D8A066-3646-82CE-8C18-63423324A00E}"/>
              </a:ext>
            </a:extLst>
          </p:cNvPr>
          <p:cNvPicPr>
            <a:picLocks noGrp="1" noChangeAspect="1"/>
          </p:cNvPicPr>
          <p:nvPr>
            <p:ph idx="1"/>
          </p:nvPr>
        </p:nvPicPr>
        <p:blipFill>
          <a:blip r:embed="rId2"/>
          <a:stretch>
            <a:fillRect/>
          </a:stretch>
        </p:blipFill>
        <p:spPr>
          <a:xfrm>
            <a:off x="6289731" y="2189186"/>
            <a:ext cx="5207820" cy="2849562"/>
          </a:xfrm>
          <a:prstGeom prst="rect">
            <a:avLst/>
          </a:prstGeom>
        </p:spPr>
      </p:pic>
      <p:sp>
        <p:nvSpPr>
          <p:cNvPr id="7" name="TextBox 6">
            <a:extLst>
              <a:ext uri="{FF2B5EF4-FFF2-40B4-BE49-F238E27FC236}">
                <a16:creationId xmlns:a16="http://schemas.microsoft.com/office/drawing/2014/main" id="{E8DE8D91-B1CE-0DEA-2A1A-28DD8C7867B3}"/>
              </a:ext>
            </a:extLst>
          </p:cNvPr>
          <p:cNvSpPr txBox="1"/>
          <p:nvPr/>
        </p:nvSpPr>
        <p:spPr>
          <a:xfrm>
            <a:off x="3990974" y="1686322"/>
            <a:ext cx="6105525" cy="369332"/>
          </a:xfrm>
          <a:prstGeom prst="rect">
            <a:avLst/>
          </a:prstGeom>
          <a:noFill/>
        </p:spPr>
        <p:txBody>
          <a:bodyPr wrap="square">
            <a:spAutoFit/>
          </a:bodyPr>
          <a:lstStyle/>
          <a:p>
            <a:r>
              <a:rPr lang="en-US" dirty="0">
                <a:hlinkClick r:id="rId3"/>
              </a:rPr>
              <a:t>Stack Overflow Developer Survey 2016 / 2017</a:t>
            </a:r>
            <a:endParaRPr lang="en-US" dirty="0"/>
          </a:p>
        </p:txBody>
      </p:sp>
      <p:pic>
        <p:nvPicPr>
          <p:cNvPr id="9" name="Picture 8">
            <a:extLst>
              <a:ext uri="{FF2B5EF4-FFF2-40B4-BE49-F238E27FC236}">
                <a16:creationId xmlns:a16="http://schemas.microsoft.com/office/drawing/2014/main" id="{4E373126-94F7-8F87-DB78-41F9945F3474}"/>
              </a:ext>
            </a:extLst>
          </p:cNvPr>
          <p:cNvPicPr>
            <a:picLocks noChangeAspect="1"/>
          </p:cNvPicPr>
          <p:nvPr/>
        </p:nvPicPr>
        <p:blipFill>
          <a:blip r:embed="rId4"/>
          <a:stretch>
            <a:fillRect/>
          </a:stretch>
        </p:blipFill>
        <p:spPr>
          <a:xfrm>
            <a:off x="963716" y="2189186"/>
            <a:ext cx="4446484" cy="3168062"/>
          </a:xfrm>
          <a:prstGeom prst="rect">
            <a:avLst/>
          </a:prstGeom>
        </p:spPr>
      </p:pic>
    </p:spTree>
    <p:extLst>
      <p:ext uri="{BB962C8B-B14F-4D97-AF65-F5344CB8AC3E}">
        <p14:creationId xmlns:p14="http://schemas.microsoft.com/office/powerpoint/2010/main" val="57430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ABFE-A38F-6216-DF06-9DAF62E8229E}"/>
              </a:ext>
            </a:extLst>
          </p:cNvPr>
          <p:cNvSpPr>
            <a:spLocks noGrp="1"/>
          </p:cNvSpPr>
          <p:nvPr>
            <p:ph type="title"/>
          </p:nvPr>
        </p:nvSpPr>
        <p:spPr/>
        <p:txBody>
          <a:bodyPr>
            <a:normAutofit/>
          </a:bodyPr>
          <a:lstStyle/>
          <a:p>
            <a:r>
              <a:rPr lang="en-US" sz="4400" b="1" dirty="0"/>
              <a:t>Was Rust Fit for the needs it was created for?</a:t>
            </a:r>
          </a:p>
        </p:txBody>
      </p:sp>
      <p:pic>
        <p:nvPicPr>
          <p:cNvPr id="5" name="Content Placeholder 4">
            <a:extLst>
              <a:ext uri="{FF2B5EF4-FFF2-40B4-BE49-F238E27FC236}">
                <a16:creationId xmlns:a16="http://schemas.microsoft.com/office/drawing/2014/main" id="{CB8ABBDC-35BC-B0BE-5A67-9A3A84D376D0}"/>
              </a:ext>
            </a:extLst>
          </p:cNvPr>
          <p:cNvPicPr>
            <a:picLocks noGrp="1" noChangeAspect="1"/>
          </p:cNvPicPr>
          <p:nvPr>
            <p:ph idx="1"/>
          </p:nvPr>
        </p:nvPicPr>
        <p:blipFill>
          <a:blip r:embed="rId2"/>
          <a:stretch>
            <a:fillRect/>
          </a:stretch>
        </p:blipFill>
        <p:spPr>
          <a:xfrm>
            <a:off x="843280" y="2241213"/>
            <a:ext cx="5380512" cy="2611437"/>
          </a:xfrm>
          <a:prstGeom prst="rect">
            <a:avLst/>
          </a:prstGeom>
        </p:spPr>
      </p:pic>
      <p:pic>
        <p:nvPicPr>
          <p:cNvPr id="7" name="Picture 6">
            <a:extLst>
              <a:ext uri="{FF2B5EF4-FFF2-40B4-BE49-F238E27FC236}">
                <a16:creationId xmlns:a16="http://schemas.microsoft.com/office/drawing/2014/main" id="{B4A82EF3-0C3A-0BF4-E277-C0236340007A}"/>
              </a:ext>
            </a:extLst>
          </p:cNvPr>
          <p:cNvPicPr>
            <a:picLocks noChangeAspect="1"/>
          </p:cNvPicPr>
          <p:nvPr/>
        </p:nvPicPr>
        <p:blipFill>
          <a:blip r:embed="rId3"/>
          <a:stretch>
            <a:fillRect/>
          </a:stretch>
        </p:blipFill>
        <p:spPr>
          <a:xfrm>
            <a:off x="6502400" y="2241213"/>
            <a:ext cx="5181599" cy="2632471"/>
          </a:xfrm>
          <a:prstGeom prst="rect">
            <a:avLst/>
          </a:prstGeom>
        </p:spPr>
      </p:pic>
      <p:sp>
        <p:nvSpPr>
          <p:cNvPr id="9" name="TextBox 8">
            <a:extLst>
              <a:ext uri="{FF2B5EF4-FFF2-40B4-BE49-F238E27FC236}">
                <a16:creationId xmlns:a16="http://schemas.microsoft.com/office/drawing/2014/main" id="{19CBA1C3-9F7D-D6E3-F4E3-B9F81A4E6D5C}"/>
              </a:ext>
            </a:extLst>
          </p:cNvPr>
          <p:cNvSpPr txBox="1"/>
          <p:nvPr/>
        </p:nvSpPr>
        <p:spPr>
          <a:xfrm>
            <a:off x="3600211" y="1737360"/>
            <a:ext cx="6096000" cy="369332"/>
          </a:xfrm>
          <a:prstGeom prst="rect">
            <a:avLst/>
          </a:prstGeom>
          <a:noFill/>
        </p:spPr>
        <p:txBody>
          <a:bodyPr wrap="square">
            <a:spAutoFit/>
          </a:bodyPr>
          <a:lstStyle/>
          <a:p>
            <a:r>
              <a:rPr lang="en-US" dirty="0">
                <a:hlinkClick r:id="rId4"/>
              </a:rPr>
              <a:t>Technology | 2025 Stack Overflow Developer Survey</a:t>
            </a:r>
            <a:endParaRPr lang="en-US" dirty="0"/>
          </a:p>
        </p:txBody>
      </p:sp>
      <p:sp>
        <p:nvSpPr>
          <p:cNvPr id="11" name="TextBox 10">
            <a:extLst>
              <a:ext uri="{FF2B5EF4-FFF2-40B4-BE49-F238E27FC236}">
                <a16:creationId xmlns:a16="http://schemas.microsoft.com/office/drawing/2014/main" id="{540A75FC-F304-65C0-6F56-1D895F80F698}"/>
              </a:ext>
            </a:extLst>
          </p:cNvPr>
          <p:cNvSpPr txBox="1"/>
          <p:nvPr/>
        </p:nvSpPr>
        <p:spPr>
          <a:xfrm>
            <a:off x="843280" y="5008205"/>
            <a:ext cx="6096000" cy="1200329"/>
          </a:xfrm>
          <a:prstGeom prst="rect">
            <a:avLst/>
          </a:prstGeom>
          <a:noFill/>
        </p:spPr>
        <p:txBody>
          <a:bodyPr wrap="square">
            <a:spAutoFit/>
          </a:bodyPr>
          <a:lstStyle/>
          <a:p>
            <a:r>
              <a:rPr lang="en-US" b="0" i="0" dirty="0">
                <a:solidFill>
                  <a:srgbClr val="0C0D0E"/>
                </a:solidFill>
                <a:effectLst/>
                <a:latin typeface="-apple-system"/>
              </a:rPr>
              <a:t>2025: Rust is yet again the most admired programming language (72%), followed by Gleam (70%), Elixir (66%) and Zig (64%). Gleam is a new addition to the list, and for good reason - developers like it!</a:t>
            </a:r>
            <a:endParaRPr lang="en-US" dirty="0"/>
          </a:p>
        </p:txBody>
      </p:sp>
    </p:spTree>
    <p:extLst>
      <p:ext uri="{BB962C8B-B14F-4D97-AF65-F5344CB8AC3E}">
        <p14:creationId xmlns:p14="http://schemas.microsoft.com/office/powerpoint/2010/main" val="30971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13F0-9E18-9C5E-E588-BC38C1F77A68}"/>
              </a:ext>
            </a:extLst>
          </p:cNvPr>
          <p:cNvSpPr>
            <a:spLocks noGrp="1"/>
          </p:cNvSpPr>
          <p:nvPr>
            <p:ph type="title"/>
          </p:nvPr>
        </p:nvSpPr>
        <p:spPr/>
        <p:txBody>
          <a:bodyPr>
            <a:normAutofit/>
          </a:bodyPr>
          <a:lstStyle/>
          <a:p>
            <a:r>
              <a:rPr lang="en-US" sz="4400" b="1" dirty="0"/>
              <a:t>Was Rust Fit for the needs it was created for?</a:t>
            </a:r>
          </a:p>
        </p:txBody>
      </p:sp>
      <p:pic>
        <p:nvPicPr>
          <p:cNvPr id="5" name="Content Placeholder 4">
            <a:extLst>
              <a:ext uri="{FF2B5EF4-FFF2-40B4-BE49-F238E27FC236}">
                <a16:creationId xmlns:a16="http://schemas.microsoft.com/office/drawing/2014/main" id="{3A441DEE-967A-3C7A-A3E2-6D6CC39F0E7D}"/>
              </a:ext>
            </a:extLst>
          </p:cNvPr>
          <p:cNvPicPr>
            <a:picLocks noGrp="1" noChangeAspect="1"/>
          </p:cNvPicPr>
          <p:nvPr>
            <p:ph idx="1"/>
          </p:nvPr>
        </p:nvPicPr>
        <p:blipFill>
          <a:blip r:embed="rId2"/>
          <a:stretch>
            <a:fillRect/>
          </a:stretch>
        </p:blipFill>
        <p:spPr>
          <a:xfrm>
            <a:off x="4313528" y="1846263"/>
            <a:ext cx="3625269" cy="4022725"/>
          </a:xfrm>
          <a:prstGeom prst="rect">
            <a:avLst/>
          </a:prstGeom>
        </p:spPr>
      </p:pic>
    </p:spTree>
    <p:extLst>
      <p:ext uri="{BB962C8B-B14F-4D97-AF65-F5344CB8AC3E}">
        <p14:creationId xmlns:p14="http://schemas.microsoft.com/office/powerpoint/2010/main" val="14290626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TM02900769[[fn=Retrospect]]</Template>
  <TotalTime>1531</TotalTime>
  <Words>3788</Words>
  <Application>Microsoft Office PowerPoint</Application>
  <PresentationFormat>Widescreen</PresentationFormat>
  <Paragraphs>217</Paragraphs>
  <Slides>49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-apple-system</vt:lpstr>
      <vt:lpstr>Aptos</vt:lpstr>
      <vt:lpstr>Arial</vt:lpstr>
      <vt:lpstr>Calibri</vt:lpstr>
      <vt:lpstr>Calibri Light</vt:lpstr>
      <vt:lpstr>Retrospect</vt:lpstr>
      <vt:lpstr> Rust &amp; Embedded Rust</vt:lpstr>
      <vt:lpstr>About me </vt:lpstr>
      <vt:lpstr>Why new programming languages ?</vt:lpstr>
      <vt:lpstr>Why new programming languages ?</vt:lpstr>
      <vt:lpstr>Why new programming languages ?</vt:lpstr>
      <vt:lpstr>Why new programming languages ?</vt:lpstr>
      <vt:lpstr>Was Rust Fit for the needs it was created for?</vt:lpstr>
      <vt:lpstr>Was Rust Fit for the needs it was created for?</vt:lpstr>
      <vt:lpstr>Was Rust Fit for the needs it was created for?</vt:lpstr>
      <vt:lpstr>Lets dig into it !</vt:lpstr>
      <vt:lpstr>PowerPoint Presentation</vt:lpstr>
      <vt:lpstr>Defining Memory Safety Bugs :</vt:lpstr>
      <vt:lpstr>Defining Memory Safety Bugs :</vt:lpstr>
      <vt:lpstr>Understanding Memory Safety Bugs</vt:lpstr>
      <vt:lpstr>Understanding Memory Safety Bugs</vt:lpstr>
      <vt:lpstr>Understanding Memory Safety Bugs</vt:lpstr>
      <vt:lpstr>Understanding Memory Safety Bugs</vt:lpstr>
      <vt:lpstr>Understanding Memory Safety Bugs</vt:lpstr>
      <vt:lpstr>PowerPoint Presentation</vt:lpstr>
      <vt:lpstr>The CWE Top 25 can help inform:</vt:lpstr>
      <vt:lpstr>Top 25 CWE :</vt:lpstr>
      <vt:lpstr>The latest news and insights from Google on security and safety on the Internet</vt:lpstr>
      <vt:lpstr>Rust in the Android platform</vt:lpstr>
      <vt:lpstr>Rust in the Android platform</vt:lpstr>
      <vt:lpstr>A proactive approach to more secure code</vt:lpstr>
      <vt:lpstr>Rust for Linux </vt:lpstr>
      <vt:lpstr>Time to Shine!</vt:lpstr>
      <vt:lpstr>Time to Shine !</vt:lpstr>
      <vt:lpstr>Time to Shine : Is It OOP  ?</vt:lpstr>
      <vt:lpstr>Time to Shine : Is It OOP  ?</vt:lpstr>
      <vt:lpstr>Time to Shine : Is It OOP  ?</vt:lpstr>
      <vt:lpstr>Time to Shine : Is It OOP  ?</vt:lpstr>
      <vt:lpstr>Time to Shine : Is It OOP  ?</vt:lpstr>
      <vt:lpstr>Time to Shine : Functional Language Features</vt:lpstr>
      <vt:lpstr>Time to Shine : The Cargo !</vt:lpstr>
      <vt:lpstr>Time to Shine : The Cargo !</vt:lpstr>
      <vt:lpstr>Time to Shine : The Cargo !</vt:lpstr>
      <vt:lpstr>Time to Shine : Crates.io</vt:lpstr>
      <vt:lpstr>Time to Shine : Crates.io</vt:lpstr>
      <vt:lpstr>Time to Shine : Error Handling </vt:lpstr>
      <vt:lpstr>Fancy Time : Enums</vt:lpstr>
      <vt:lpstr>Time to Shine : Testing</vt:lpstr>
      <vt:lpstr>Time to Shine : play.rust-lang.org</vt:lpstr>
      <vt:lpstr>Time to Shine : And many more …</vt:lpstr>
      <vt:lpstr>Other Usage</vt:lpstr>
      <vt:lpstr>Embedded Rust </vt:lpstr>
      <vt:lpstr>Device specific communities</vt:lpstr>
      <vt:lpstr>Device specific communities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Morteza Norouzi</dc:creator>
  <cp:lastModifiedBy>Morteza Norouzi</cp:lastModifiedBy>
  <cp:revision>270</cp:revision>
  <dcterms:created xsi:type="dcterms:W3CDTF">2025-10-19T08:59:06Z</dcterms:created>
  <dcterms:modified xsi:type="dcterms:W3CDTF">2025-10-20T10:32:52Z</dcterms:modified>
</cp:coreProperties>
</file>