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74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media/image28.png" ContentType="image/png"/>
  <Override PartName="/ppt/media/image26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7.png" ContentType="image/png"/>
  <Override PartName="/ppt/media/image4.png" ContentType="image/png"/>
  <Override PartName="/ppt/media/image34.png" ContentType="image/png"/>
  <Override PartName="/ppt/media/image23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5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33.png" ContentType="image/png"/>
  <Override PartName="/ppt/media/image38.png" ContentType="image/png"/>
  <Override PartName="/ppt/media/image8.png" ContentType="image/png"/>
  <Override PartName="/ppt/media/image14.jpeg" ContentType="image/jpeg"/>
  <Override PartName="/ppt/media/image45.png" ContentType="image/png"/>
  <Override PartName="/ppt/media/image47.png" ContentType="image/png"/>
  <Override PartName="/ppt/media/image10.png" ContentType="image/png"/>
  <Override PartName="/ppt/media/image46.png" ContentType="image/png"/>
  <Override PartName="/ppt/media/image51.png" ContentType="image/png"/>
  <Override PartName="/ppt/media/image12.png" ContentType="image/png"/>
  <Override PartName="/ppt/media/image49.png" ContentType="image/png"/>
  <Override PartName="/ppt/media/image37.png" ContentType="image/png"/>
  <Override PartName="/ppt/media/image7.png" ContentType="image/png"/>
  <Override PartName="/ppt/media/image11.png" ContentType="image/png"/>
  <Override PartName="/ppt/media/image48.png" ContentType="image/png"/>
  <Override PartName="/ppt/media/image5.jpeg" ContentType="image/jpeg"/>
  <Override PartName="/ppt/media/image50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44.png" ContentType="image/png"/>
  <Override PartName="/ppt/media/image13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dt" idx="16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5"/>
          <p:cNvSpPr>
            <a:spLocks noGrp="1"/>
          </p:cNvSpPr>
          <p:nvPr>
            <p:ph type="ftr" idx="17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1" name="PlaceHolder 6"/>
          <p:cNvSpPr>
            <a:spLocks noGrp="1"/>
          </p:cNvSpPr>
          <p:nvPr>
            <p:ph type="sldNum" idx="18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7B4E568-261B-42CA-A487-911D863B3E5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48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600" cy="359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Segoe UI"/>
              </a:rPr>
              <a:t>ID=d924773e-9a16-4d6d-9803-8cb819e99682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Segoe UI"/>
              </a:rPr>
              <a:t>Recipe=text_billboard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Segoe UI"/>
              </a:rPr>
              <a:t>Type=TextOnly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Segoe UI"/>
              </a:rPr>
              <a:t>Variant=0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Segoe UI"/>
              </a:rPr>
              <a:t>FamilyID=AccentBoxWalbaum_Zero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0DD2B0-9461-4CB6-8C88-96971B48516B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12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739FA5-649D-4F80-8C6B-6A88E7C6AD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2235E6-BA93-43C8-A8FA-3FEFF2339C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7A4AC6A-B641-448C-8CD3-4512489675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81C2EB-5495-4E48-AD9D-28B304ACB0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7A45D7-6CA3-4738-9A30-C5332FB580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725B96-6188-4702-8D59-CBEE63797B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7D24D9-0886-4233-A97F-12D76A6EE8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8A257B-8775-474A-9E50-5CCA5B039F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041777-7B46-4809-817A-D9381897A0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FFE94F-1BB9-4EE6-9724-789203D9A8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B39961-381C-41CE-8871-5AFA0D50443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45400F-BB57-4823-B998-746C1202B89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CC8197-964B-4FA4-A392-38AEEDB30C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6B3AD7-89B1-4426-A8F9-AD673E1F53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67CE6E-8C0F-447C-8EDC-70A5E0A6D5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EFDCC5-C301-49D3-B9B8-53EE1BA94F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97D9C2D-3440-4CC7-A12B-E2F8DD28DD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3D33BCB-FF63-407E-B692-477EA3D4B8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733A95-91B1-4979-8350-7989367430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479548-5EFE-4F1A-8399-B3CCD76BEF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E1E2CA-A726-4C53-A2E0-CBE498BF6E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0B4B69F-67D7-4EB8-A943-2E0033FD0F9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A96D2F-D48F-4D49-9C2C-14208E1061F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2602BF-F6C3-4D77-957B-556637CBCC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B4C550-9029-4423-BB49-9E9834D651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FBCF64D-FF8D-428D-8FD9-98036029C3D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4CC14E-59D0-4348-8618-CA9F5D2064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A2C067-26BD-4A56-80EE-B1E90338F4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FFE220-0AF0-4A0D-A5C6-AE74951860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4BEF0F0-96BB-4503-9DAB-B8042527F5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73D894-4FCD-47AC-8C96-E9FDA8472C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0687329-73E4-4CE8-A6C8-2499266834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9605DE5-B5BA-470A-A9C6-F6EF9D607B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C961C34-C885-4F9C-8C77-61DBAB2F71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A546653-5592-43A6-87BA-7784AA9473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05C03A-18D0-4382-BBC7-59157B5D542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C6E552D-3FE0-464D-84B3-314E61E9EE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08EE070-BF0E-42C5-9128-7E2E5DF0AD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0B4E29A-6B80-4E4E-930A-87A937DB36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F300FEA-AD59-422C-9DD8-29B7CD4E79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2604E9E-0D6D-4064-B82A-90AA66B116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73889A2-AA71-4932-8D0A-70E50017BC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6261BF-02D0-4695-B9FF-0E12BAE5B3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5BE168C-D1D1-4090-9357-90F665AB09F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CFFEC14-D214-471B-8211-5D2461BD80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D7DC160-3762-4518-B973-DD02F1D946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855CA49-6BA5-499C-A365-2E4777CA82A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3AF9CD8-24E6-4EFA-9F3D-A7C56295733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5FDB6EE-D1F0-4DA1-B281-DCBA276E8AC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4D02130-9A5C-47E0-8EC7-6FBE383B847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23616E5-C065-4C40-BFF9-5C699E13B84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B138F2A-8986-4E84-9C9C-A565337C9D9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89165F9-3C83-4FEC-B934-DDAA31AECF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DB13EBA-E435-4631-B42F-0ABAC2321D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A706829-EF88-4562-BCD3-5D7F2ABD1C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6ADF106-076A-4693-AB7F-E54BB83139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E7FDC17-1369-4679-B932-FCD69EC0C2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2BD98F1-6065-4B19-A985-54FFA13D1B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84279A9-AF61-4875-A90B-9B186821AF7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C7D0C1E-00EB-41AB-BA7B-A60508A4988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0" name="Rectangle 6"/>
          <p:cNvSpPr/>
          <p:nvPr/>
        </p:nvSpPr>
        <p:spPr>
          <a:xfrm>
            <a:off x="1528920" y="1473120"/>
            <a:ext cx="9142200" cy="300564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/>
          <p:nvPr/>
        </p:nvSpPr>
        <p:spPr>
          <a:xfrm rot="5400000">
            <a:off x="5319720" y="363240"/>
            <a:ext cx="71280" cy="546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0" name="Rectangle 8"/>
          <p:cNvSpPr/>
          <p:nvPr/>
        </p:nvSpPr>
        <p:spPr>
          <a:xfrm>
            <a:off x="5099400" y="2935440"/>
            <a:ext cx="6216120" cy="165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6640" bIns="-26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"/>
          </p:nvPr>
        </p:nvSpPr>
        <p:spPr>
          <a:xfrm>
            <a:off x="404172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CD4C4F-31B5-4CC9-8494-92E4550D317F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3"/>
          </p:nvPr>
        </p:nvSpPr>
        <p:spPr>
          <a:xfrm>
            <a:off x="90540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 rot="5400000">
            <a:off x="854280" y="365400"/>
            <a:ext cx="69120" cy="54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621720" y="2935440"/>
            <a:ext cx="6213960" cy="14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27360" bIns="-2736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edit the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outline text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tlin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6"/>
          <p:cNvSpPr/>
          <p:nvPr/>
        </p:nvSpPr>
        <p:spPr>
          <a:xfrm>
            <a:off x="666000" y="1533600"/>
            <a:ext cx="10915200" cy="3789000"/>
          </a:xfrm>
          <a:prstGeom prst="rect">
            <a:avLst/>
          </a:prstGeom>
          <a:ln>
            <a:solidFill>
              <a:srgbClr val="e9e9e9"/>
            </a:solidFill>
          </a:ln>
          <a:effectLst>
            <a:outerShdw algn="tl" blurRad="50760" dir="2700000" dist="37674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23" name="Rectangle 11"/>
          <p:cNvSpPr/>
          <p:nvPr/>
        </p:nvSpPr>
        <p:spPr>
          <a:xfrm>
            <a:off x="609120" y="2964960"/>
            <a:ext cx="126360" cy="9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24" name="Rectangle 13"/>
          <p:cNvSpPr/>
          <p:nvPr/>
        </p:nvSpPr>
        <p:spPr>
          <a:xfrm rot="5400000">
            <a:off x="7362360" y="3424320"/>
            <a:ext cx="2101320" cy="72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000" bIns="-36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" name="Rectangle 7"/>
          <p:cNvSpPr/>
          <p:nvPr/>
        </p:nvSpPr>
        <p:spPr>
          <a:xfrm>
            <a:off x="558360" y="0"/>
            <a:ext cx="11165760" cy="20170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64" name="Rectangle 11"/>
          <p:cNvSpPr/>
          <p:nvPr/>
        </p:nvSpPr>
        <p:spPr>
          <a:xfrm>
            <a:off x="498960" y="787320"/>
            <a:ext cx="126360" cy="7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5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20F044-3884-46A7-8E31-57532453C280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6"/>
          </p:nvPr>
        </p:nvSpPr>
        <p:spPr>
          <a:xfrm>
            <a:off x="110196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7"/>
          <p:cNvSpPr/>
          <p:nvPr/>
        </p:nvSpPr>
        <p:spPr>
          <a:xfrm>
            <a:off x="558360" y="0"/>
            <a:ext cx="11165760" cy="20170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7" name="Rectangle 11"/>
          <p:cNvSpPr/>
          <p:nvPr/>
        </p:nvSpPr>
        <p:spPr>
          <a:xfrm>
            <a:off x="498960" y="787320"/>
            <a:ext cx="126360" cy="7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 idx="8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C312567-1B63-43B0-87C0-CF815D215668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dt" idx="9"/>
          </p:nvPr>
        </p:nvSpPr>
        <p:spPr>
          <a:xfrm>
            <a:off x="110196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9" name="Rectangle 7"/>
          <p:cNvSpPr/>
          <p:nvPr/>
        </p:nvSpPr>
        <p:spPr>
          <a:xfrm>
            <a:off x="558360" y="0"/>
            <a:ext cx="11165760" cy="20170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50" name="Rectangle 11"/>
          <p:cNvSpPr/>
          <p:nvPr/>
        </p:nvSpPr>
        <p:spPr>
          <a:xfrm>
            <a:off x="498960" y="787320"/>
            <a:ext cx="126360" cy="7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Num" idx="11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817952-30A6-4365-B0B9-1BC0ADFB6A6A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dt" idx="12"/>
          </p:nvPr>
        </p:nvSpPr>
        <p:spPr>
          <a:xfrm>
            <a:off x="110196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2" name="Rectangle 7"/>
          <p:cNvSpPr/>
          <p:nvPr/>
        </p:nvSpPr>
        <p:spPr>
          <a:xfrm>
            <a:off x="558360" y="0"/>
            <a:ext cx="11165760" cy="2017080"/>
          </a:xfrm>
          <a:prstGeom prst="rect">
            <a:avLst/>
          </a:prstGeom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93" name="Rectangle 11"/>
          <p:cNvSpPr/>
          <p:nvPr/>
        </p:nvSpPr>
        <p:spPr>
          <a:xfrm>
            <a:off x="498960" y="787320"/>
            <a:ext cx="126360" cy="702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latin typeface="Calibri"/>
              <a:ea typeface="DejaVu Sans"/>
            </a:endParaRPr>
          </a:p>
        </p:txBody>
      </p:sp>
      <p:sp>
        <p:nvSpPr>
          <p:cNvPr id="294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ldNum" idx="14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B1AC0E-7363-48F1-8BFE-165D62893182}" type="slidenum">
              <a:rPr b="0" lang="en-US" sz="12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dt" idx="15"/>
          </p:nvPr>
        </p:nvSpPr>
        <p:spPr>
          <a:xfrm>
            <a:off x="110196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7324200" y="631080"/>
            <a:ext cx="4513680" cy="5492160"/>
          </a:xfrm>
          <a:prstGeom prst="rect">
            <a:avLst/>
          </a:prstGeom>
          <a:solidFill>
            <a:srgbClr val="ffffff"/>
          </a:solidFill>
          <a:ln w="9525">
            <a:solidFill>
              <a:srgbClr val="e9e9e9"/>
            </a:solidFill>
          </a:ln>
          <a:effectLst>
            <a:outerShdw algn="tl" blurRad="50760" dir="2700000" dist="37674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7260480" y="1179720"/>
            <a:ext cx="124560" cy="700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7792200" y="2185560"/>
            <a:ext cx="3679560" cy="5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6720" bIns="-3672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7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7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slideLayout" Target="../slideLayouts/slideLayout9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6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6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801440" y="1664280"/>
            <a:ext cx="8584560" cy="217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Avenir Next LT Pro"/>
              </a:rPr>
              <a:t>Break into the car's black box</a:t>
            </a:r>
            <a:endParaRPr b="0" lang="en-US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2487240" y="4142160"/>
            <a:ext cx="7221960" cy="68400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rtl="1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Avenir Next LT Pro"/>
              </a:rPr>
              <a:t>Mohammad Mazarei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Rectangle 4"/>
          <p:cNvSpPr/>
          <p:nvPr/>
        </p:nvSpPr>
        <p:spPr>
          <a:xfrm>
            <a:off x="5278320" y="6394680"/>
            <a:ext cx="16120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939393"/>
                </a:solidFill>
                <a:latin typeface="Avenir Next LT Pro"/>
                <a:ea typeface="DejaVu Sans"/>
              </a:rPr>
              <a:t>sisoog.com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Companies don't sell this Data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32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79377B-95FC-457B-B3F7-7752BAB42B95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4" name="Picture 11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35" name="" descr=""/>
          <p:cNvPicPr/>
          <p:nvPr/>
        </p:nvPicPr>
        <p:blipFill>
          <a:blip r:embed="rId2"/>
          <a:srcRect l="0" t="8333" r="3242" b="2882"/>
          <a:stretch/>
        </p:blipFill>
        <p:spPr>
          <a:xfrm>
            <a:off x="1014480" y="2035800"/>
            <a:ext cx="9910080" cy="420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How can we access to PIDs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34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90BCFC-F187-4F28-8C8D-F3315539789D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39" name="Picture 12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40" name="" descr=""/>
          <p:cNvPicPr/>
          <p:nvPr/>
        </p:nvPicPr>
        <p:blipFill>
          <a:blip r:embed="rId2"/>
          <a:stretch/>
        </p:blipFill>
        <p:spPr>
          <a:xfrm>
            <a:off x="4329720" y="2620800"/>
            <a:ext cx="3090600" cy="3104640"/>
          </a:xfrm>
          <a:prstGeom prst="rect">
            <a:avLst/>
          </a:prstGeom>
          <a:ln w="0">
            <a:noFill/>
          </a:ln>
        </p:spPr>
      </p:pic>
      <p:sp>
        <p:nvSpPr>
          <p:cNvPr id="441" name=""/>
          <p:cNvSpPr/>
          <p:nvPr/>
        </p:nvSpPr>
        <p:spPr>
          <a:xfrm>
            <a:off x="8024400" y="699840"/>
            <a:ext cx="455040" cy="84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latin typeface="Arial"/>
                <a:ea typeface="DejaVu Sans"/>
              </a:rPr>
              <a:t>?</a:t>
            </a:r>
            <a:endParaRPr b="0" lang="en-US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It’s Easy Use SiCar Of Sisoog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36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8A8ACB-5483-4E41-ACD4-CECFAD427732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45" name="Picture 14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46" name="" descr=""/>
          <p:cNvPicPr/>
          <p:nvPr/>
        </p:nvPicPr>
        <p:blipFill>
          <a:blip r:embed="rId2"/>
          <a:stretch/>
        </p:blipFill>
        <p:spPr>
          <a:xfrm>
            <a:off x="1179720" y="2690280"/>
            <a:ext cx="3114360" cy="2823120"/>
          </a:xfrm>
          <a:prstGeom prst="rect">
            <a:avLst/>
          </a:prstGeom>
          <a:ln w="0">
            <a:noFill/>
          </a:ln>
        </p:spPr>
      </p:pic>
      <p:sp>
        <p:nvSpPr>
          <p:cNvPr id="447" name=""/>
          <p:cNvSpPr/>
          <p:nvPr/>
        </p:nvSpPr>
        <p:spPr>
          <a:xfrm>
            <a:off x="4676040" y="2152800"/>
            <a:ext cx="6863760" cy="16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Open Source ECU Reference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https://ecu.sisoog.com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" descr=""/>
          <p:cNvPicPr/>
          <p:nvPr/>
        </p:nvPicPr>
        <p:blipFill>
          <a:blip r:embed="rId3"/>
          <a:stretch/>
        </p:blipFill>
        <p:spPr>
          <a:xfrm>
            <a:off x="4987440" y="5224320"/>
            <a:ext cx="666720" cy="666720"/>
          </a:xfrm>
          <a:prstGeom prst="rect">
            <a:avLst/>
          </a:prstGeom>
          <a:ln w="0">
            <a:noFill/>
          </a:ln>
        </p:spPr>
      </p:pic>
      <p:pic>
        <p:nvPicPr>
          <p:cNvPr id="449" name="" descr=""/>
          <p:cNvPicPr/>
          <p:nvPr/>
        </p:nvPicPr>
        <p:blipFill>
          <a:blip r:embed="rId4"/>
          <a:srcRect l="26620" t="14298" r="20113" b="15662"/>
          <a:stretch/>
        </p:blipFill>
        <p:spPr>
          <a:xfrm>
            <a:off x="5834880" y="5247720"/>
            <a:ext cx="749520" cy="633600"/>
          </a:xfrm>
          <a:prstGeom prst="rect">
            <a:avLst/>
          </a:prstGeom>
          <a:ln w="0">
            <a:noFill/>
          </a:ln>
        </p:spPr>
      </p:pic>
      <p:pic>
        <p:nvPicPr>
          <p:cNvPr id="450" name="" descr=""/>
          <p:cNvPicPr/>
          <p:nvPr/>
        </p:nvPicPr>
        <p:blipFill>
          <a:blip r:embed="rId5"/>
          <a:srcRect l="16042" t="20091" r="16597" b="20628"/>
          <a:stretch/>
        </p:blipFill>
        <p:spPr>
          <a:xfrm>
            <a:off x="6649200" y="5196240"/>
            <a:ext cx="812520" cy="714960"/>
          </a:xfrm>
          <a:prstGeom prst="rect">
            <a:avLst/>
          </a:prstGeom>
          <a:ln w="0">
            <a:noFill/>
          </a:ln>
        </p:spPr>
      </p:pic>
      <p:pic>
        <p:nvPicPr>
          <p:cNvPr id="451" name="" descr=""/>
          <p:cNvPicPr/>
          <p:nvPr/>
        </p:nvPicPr>
        <p:blipFill>
          <a:blip r:embed="rId6"/>
          <a:stretch/>
        </p:blipFill>
        <p:spPr>
          <a:xfrm>
            <a:off x="8876880" y="5357160"/>
            <a:ext cx="675360" cy="449280"/>
          </a:xfrm>
          <a:prstGeom prst="rect">
            <a:avLst/>
          </a:prstGeom>
          <a:ln w="0">
            <a:noFill/>
          </a:ln>
        </p:spPr>
      </p:pic>
      <p:pic>
        <p:nvPicPr>
          <p:cNvPr id="452" name="" descr=""/>
          <p:cNvPicPr/>
          <p:nvPr/>
        </p:nvPicPr>
        <p:blipFill>
          <a:blip r:embed="rId7"/>
          <a:stretch/>
        </p:blipFill>
        <p:spPr>
          <a:xfrm>
            <a:off x="7694280" y="5242680"/>
            <a:ext cx="951120" cy="632520"/>
          </a:xfrm>
          <a:prstGeom prst="rect">
            <a:avLst/>
          </a:prstGeom>
          <a:ln w="0">
            <a:noFill/>
          </a:ln>
        </p:spPr>
      </p:pic>
      <p:pic>
        <p:nvPicPr>
          <p:cNvPr id="453" name="" descr=""/>
          <p:cNvPicPr/>
          <p:nvPr/>
        </p:nvPicPr>
        <p:blipFill>
          <a:blip r:embed="rId8"/>
          <a:stretch/>
        </p:blipFill>
        <p:spPr>
          <a:xfrm>
            <a:off x="9801720" y="5303520"/>
            <a:ext cx="633240" cy="569160"/>
          </a:xfrm>
          <a:prstGeom prst="rect">
            <a:avLst/>
          </a:prstGeom>
          <a:ln w="0">
            <a:noFill/>
          </a:ln>
        </p:spPr>
      </p:pic>
      <p:sp>
        <p:nvSpPr>
          <p:cNvPr id="454" name=""/>
          <p:cNvSpPr/>
          <p:nvPr/>
        </p:nvSpPr>
        <p:spPr>
          <a:xfrm>
            <a:off x="4762440" y="3712320"/>
            <a:ext cx="360648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We Published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"/>
          <p:cNvSpPr/>
          <p:nvPr/>
        </p:nvSpPr>
        <p:spPr>
          <a:xfrm>
            <a:off x="5030640" y="4189320"/>
            <a:ext cx="2804400" cy="86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40 Company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150 Car ECU Data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0x00 : You need hardware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38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4F8092B-C412-448A-B208-46BBE878FEB9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59" name="Picture 15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60" name="" descr=""/>
          <p:cNvPicPr/>
          <p:nvPr/>
        </p:nvPicPr>
        <p:blipFill>
          <a:blip r:embed="rId2"/>
          <a:stretch/>
        </p:blipFill>
        <p:spPr>
          <a:xfrm>
            <a:off x="725040" y="2476800"/>
            <a:ext cx="3343320" cy="2678400"/>
          </a:xfrm>
          <a:prstGeom prst="rect">
            <a:avLst/>
          </a:prstGeom>
          <a:ln w="0">
            <a:noFill/>
          </a:ln>
        </p:spPr>
      </p:pic>
      <p:pic>
        <p:nvPicPr>
          <p:cNvPr id="461" name="" descr=""/>
          <p:cNvPicPr/>
          <p:nvPr/>
        </p:nvPicPr>
        <p:blipFill>
          <a:blip r:embed="rId3"/>
          <a:stretch/>
        </p:blipFill>
        <p:spPr>
          <a:xfrm>
            <a:off x="8953560" y="2216880"/>
            <a:ext cx="2426760" cy="1545480"/>
          </a:xfrm>
          <a:prstGeom prst="rect">
            <a:avLst/>
          </a:prstGeom>
          <a:ln w="0">
            <a:noFill/>
          </a:ln>
        </p:spPr>
      </p:pic>
      <p:pic>
        <p:nvPicPr>
          <p:cNvPr id="462" name="" descr=""/>
          <p:cNvPicPr/>
          <p:nvPr/>
        </p:nvPicPr>
        <p:blipFill>
          <a:blip r:embed="rId4"/>
          <a:stretch/>
        </p:blipFill>
        <p:spPr>
          <a:xfrm>
            <a:off x="6766560" y="2301120"/>
            <a:ext cx="1870560" cy="1403640"/>
          </a:xfrm>
          <a:prstGeom prst="rect">
            <a:avLst/>
          </a:prstGeom>
          <a:ln w="0">
            <a:noFill/>
          </a:ln>
        </p:spPr>
      </p:pic>
      <p:pic>
        <p:nvPicPr>
          <p:cNvPr id="463" name="" descr=""/>
          <p:cNvPicPr/>
          <p:nvPr/>
        </p:nvPicPr>
        <p:blipFill>
          <a:blip r:embed="rId5"/>
          <a:stretch/>
        </p:blipFill>
        <p:spPr>
          <a:xfrm>
            <a:off x="4172760" y="2354040"/>
            <a:ext cx="2423880" cy="1316160"/>
          </a:xfrm>
          <a:prstGeom prst="rect">
            <a:avLst/>
          </a:prstGeom>
          <a:ln w="0">
            <a:noFill/>
          </a:ln>
        </p:spPr>
      </p:pic>
      <p:sp>
        <p:nvSpPr>
          <p:cNvPr id="464" name=""/>
          <p:cNvSpPr/>
          <p:nvPr/>
        </p:nvSpPr>
        <p:spPr>
          <a:xfrm>
            <a:off x="4300920" y="2401200"/>
            <a:ext cx="1922400" cy="122976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7360" rIns="117360" tIns="72360" bIns="72360" anchor="ctr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5" name=""/>
          <p:cNvSpPr/>
          <p:nvPr/>
        </p:nvSpPr>
        <p:spPr>
          <a:xfrm>
            <a:off x="6840720" y="2349360"/>
            <a:ext cx="1685880" cy="128700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7360" rIns="117360" tIns="72360" bIns="72360" anchor="ctr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6" name=""/>
          <p:cNvSpPr/>
          <p:nvPr/>
        </p:nvSpPr>
        <p:spPr>
          <a:xfrm flipV="1">
            <a:off x="4554720" y="2291400"/>
            <a:ext cx="1587600" cy="127008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7360" rIns="117360" tIns="72360" bIns="72360" anchor="ctr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7" name=""/>
          <p:cNvSpPr/>
          <p:nvPr/>
        </p:nvSpPr>
        <p:spPr>
          <a:xfrm flipV="1">
            <a:off x="6932880" y="2216880"/>
            <a:ext cx="1743840" cy="1419480"/>
          </a:xfrm>
          <a:prstGeom prst="line">
            <a:avLst/>
          </a:prstGeom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7360" rIns="117360" tIns="72360" bIns="72360" anchor="ctr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68" name="" descr=""/>
          <p:cNvPicPr/>
          <p:nvPr/>
        </p:nvPicPr>
        <p:blipFill>
          <a:blip r:embed="rId6"/>
          <a:stretch/>
        </p:blipFill>
        <p:spPr>
          <a:xfrm>
            <a:off x="5767200" y="3763440"/>
            <a:ext cx="3488040" cy="2405160"/>
          </a:xfrm>
          <a:prstGeom prst="rect">
            <a:avLst/>
          </a:prstGeom>
          <a:ln w="0">
            <a:noFill/>
          </a:ln>
        </p:spPr>
      </p:pic>
      <p:pic>
        <p:nvPicPr>
          <p:cNvPr id="469" name="" descr=""/>
          <p:cNvPicPr/>
          <p:nvPr/>
        </p:nvPicPr>
        <p:blipFill>
          <a:blip r:embed="rId7"/>
          <a:stretch/>
        </p:blipFill>
        <p:spPr>
          <a:xfrm>
            <a:off x="9157680" y="4334760"/>
            <a:ext cx="1338840" cy="13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0xFF : We Like Open hardware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ftr" idx="3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40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BC5222-847E-44F5-B1B6-C24E3368B3AE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3" name="Picture 1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>
            <a:off x="551520" y="2366280"/>
            <a:ext cx="1663920" cy="1367640"/>
          </a:xfrm>
          <a:prstGeom prst="rect">
            <a:avLst/>
          </a:prstGeom>
          <a:ln w="0"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>
            <a:off x="4231440" y="3527280"/>
            <a:ext cx="5841000" cy="2161440"/>
          </a:xfrm>
          <a:prstGeom prst="rect">
            <a:avLst/>
          </a:prstGeom>
          <a:ln w="0">
            <a:noFill/>
          </a:ln>
        </p:spPr>
      </p:pic>
      <p:pic>
        <p:nvPicPr>
          <p:cNvPr id="476" name="" descr=""/>
          <p:cNvPicPr/>
          <p:nvPr/>
        </p:nvPicPr>
        <p:blipFill>
          <a:blip r:embed="rId4"/>
          <a:srcRect l="3376" t="19515" r="0" b="30206"/>
          <a:stretch/>
        </p:blipFill>
        <p:spPr>
          <a:xfrm>
            <a:off x="473400" y="4202280"/>
            <a:ext cx="2140920" cy="1113120"/>
          </a:xfrm>
          <a:prstGeom prst="rect">
            <a:avLst/>
          </a:prstGeom>
          <a:ln w="0">
            <a:noFill/>
          </a:ln>
        </p:spPr>
      </p:pic>
      <p:sp>
        <p:nvSpPr>
          <p:cNvPr id="477" name=""/>
          <p:cNvSpPr/>
          <p:nvPr/>
        </p:nvSpPr>
        <p:spPr>
          <a:xfrm>
            <a:off x="4133520" y="2465280"/>
            <a:ext cx="6356880" cy="4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https://github.com/Sisoog/open-elm327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0x01 : You need know your ecu</a:t>
            </a: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 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42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4C29A0-D1FC-407F-B559-5C25B691D769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1" name="Picture 17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82" name="" descr=""/>
          <p:cNvPicPr/>
          <p:nvPr/>
        </p:nvPicPr>
        <p:blipFill>
          <a:blip r:embed="rId2"/>
          <a:stretch/>
        </p:blipFill>
        <p:spPr>
          <a:xfrm>
            <a:off x="6819480" y="2631960"/>
            <a:ext cx="5022000" cy="2815920"/>
          </a:xfrm>
          <a:prstGeom prst="rect">
            <a:avLst/>
          </a:prstGeom>
          <a:ln w="0">
            <a:noFill/>
          </a:ln>
        </p:spPr>
      </p:pic>
      <p:pic>
        <p:nvPicPr>
          <p:cNvPr id="483" name="" descr=""/>
          <p:cNvPicPr/>
          <p:nvPr/>
        </p:nvPicPr>
        <p:blipFill>
          <a:blip r:embed="rId3"/>
          <a:stretch/>
        </p:blipFill>
        <p:spPr>
          <a:xfrm>
            <a:off x="3813480" y="2244960"/>
            <a:ext cx="2852280" cy="3847680"/>
          </a:xfrm>
          <a:prstGeom prst="rect">
            <a:avLst/>
          </a:prstGeom>
          <a:ln w="0">
            <a:noFill/>
          </a:ln>
        </p:spPr>
      </p:pic>
      <p:pic>
        <p:nvPicPr>
          <p:cNvPr id="484" name="" descr=""/>
          <p:cNvPicPr/>
          <p:nvPr/>
        </p:nvPicPr>
        <p:blipFill>
          <a:blip r:embed="rId4"/>
          <a:stretch/>
        </p:blipFill>
        <p:spPr>
          <a:xfrm>
            <a:off x="549000" y="2498760"/>
            <a:ext cx="2923200" cy="14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0x02 : Download your ECU PID’s File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44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790AE5-BC6B-4326-8FE9-3CAF62190744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3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89" name="" descr=""/>
          <p:cNvPicPr/>
          <p:nvPr/>
        </p:nvPicPr>
        <p:blipFill>
          <a:blip r:embed="rId2"/>
          <a:stretch/>
        </p:blipFill>
        <p:spPr>
          <a:xfrm>
            <a:off x="5551920" y="2034360"/>
            <a:ext cx="5633280" cy="4187520"/>
          </a:xfrm>
          <a:prstGeom prst="rect">
            <a:avLst/>
          </a:prstGeom>
          <a:ln w="0">
            <a:noFill/>
          </a:ln>
        </p:spPr>
      </p:pic>
      <p:pic>
        <p:nvPicPr>
          <p:cNvPr id="490" name="" descr=""/>
          <p:cNvPicPr/>
          <p:nvPr/>
        </p:nvPicPr>
        <p:blipFill>
          <a:blip r:embed="rId3"/>
          <a:stretch/>
        </p:blipFill>
        <p:spPr>
          <a:xfrm>
            <a:off x="1655640" y="2143800"/>
            <a:ext cx="2719440" cy="866160"/>
          </a:xfrm>
          <a:prstGeom prst="rect">
            <a:avLst/>
          </a:prstGeom>
          <a:ln w="0">
            <a:noFill/>
          </a:ln>
        </p:spPr>
      </p:pic>
      <p:pic>
        <p:nvPicPr>
          <p:cNvPr id="491" name="" descr=""/>
          <p:cNvPicPr/>
          <p:nvPr/>
        </p:nvPicPr>
        <p:blipFill>
          <a:blip r:embed="rId4"/>
          <a:stretch/>
        </p:blipFill>
        <p:spPr>
          <a:xfrm>
            <a:off x="1522080" y="3003120"/>
            <a:ext cx="2735280" cy="347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0x03 : Use Sicar-Diag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ftr" idx="4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46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46BBA4-9223-41F0-8DCC-B31CDDEE965B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5" name="Picture 1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96" name="" descr=""/>
          <p:cNvPicPr/>
          <p:nvPr/>
        </p:nvPicPr>
        <p:blipFill>
          <a:blip r:embed="rId2"/>
          <a:stretch/>
        </p:blipFill>
        <p:spPr>
          <a:xfrm>
            <a:off x="622080" y="2197440"/>
            <a:ext cx="6379560" cy="371880"/>
          </a:xfrm>
          <a:prstGeom prst="rect">
            <a:avLst/>
          </a:prstGeom>
          <a:ln w="0">
            <a:noFill/>
          </a:ln>
        </p:spPr>
      </p:pic>
      <p:pic>
        <p:nvPicPr>
          <p:cNvPr id="497" name="" descr=""/>
          <p:cNvPicPr/>
          <p:nvPr/>
        </p:nvPicPr>
        <p:blipFill>
          <a:blip r:embed="rId3"/>
          <a:stretch/>
        </p:blipFill>
        <p:spPr>
          <a:xfrm>
            <a:off x="622080" y="2570040"/>
            <a:ext cx="6562800" cy="326880"/>
          </a:xfrm>
          <a:prstGeom prst="rect">
            <a:avLst/>
          </a:prstGeom>
          <a:ln w="0">
            <a:noFill/>
          </a:ln>
        </p:spPr>
      </p:pic>
      <p:pic>
        <p:nvPicPr>
          <p:cNvPr id="498" name="" descr=""/>
          <p:cNvPicPr/>
          <p:nvPr/>
        </p:nvPicPr>
        <p:blipFill>
          <a:blip r:embed="rId4"/>
          <a:stretch/>
        </p:blipFill>
        <p:spPr>
          <a:xfrm>
            <a:off x="7179480" y="296640"/>
            <a:ext cx="4559760" cy="600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SiCar is team work</a:t>
            </a: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 :)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48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327AD-81C3-45F2-9974-78E13D5469FB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2" name="Picture 18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503" name="" descr=""/>
          <p:cNvPicPr/>
          <p:nvPr/>
        </p:nvPicPr>
        <p:blipFill>
          <a:blip r:embed="rId2"/>
          <a:stretch/>
        </p:blipFill>
        <p:spPr>
          <a:xfrm>
            <a:off x="5685120" y="2296440"/>
            <a:ext cx="1696320" cy="1696320"/>
          </a:xfrm>
          <a:prstGeom prst="rect">
            <a:avLst/>
          </a:prstGeom>
          <a:ln w="0">
            <a:noFill/>
          </a:ln>
        </p:spPr>
      </p:pic>
      <p:pic>
        <p:nvPicPr>
          <p:cNvPr id="504" name="" descr=""/>
          <p:cNvPicPr/>
          <p:nvPr/>
        </p:nvPicPr>
        <p:blipFill>
          <a:blip r:embed="rId3"/>
          <a:stretch/>
        </p:blipFill>
        <p:spPr>
          <a:xfrm>
            <a:off x="7755840" y="2297160"/>
            <a:ext cx="1714680" cy="1714680"/>
          </a:xfrm>
          <a:prstGeom prst="rect">
            <a:avLst/>
          </a:prstGeom>
          <a:ln w="0">
            <a:noFill/>
          </a:ln>
        </p:spPr>
      </p:pic>
      <p:pic>
        <p:nvPicPr>
          <p:cNvPr id="505" name="" descr=""/>
          <p:cNvPicPr/>
          <p:nvPr/>
        </p:nvPicPr>
        <p:blipFill>
          <a:blip r:embed="rId4"/>
          <a:stretch/>
        </p:blipFill>
        <p:spPr>
          <a:xfrm>
            <a:off x="10027440" y="2286000"/>
            <a:ext cx="1537200" cy="1741320"/>
          </a:xfrm>
          <a:prstGeom prst="rect">
            <a:avLst/>
          </a:prstGeom>
          <a:ln w="0">
            <a:noFill/>
          </a:ln>
        </p:spPr>
      </p:pic>
      <p:sp>
        <p:nvSpPr>
          <p:cNvPr id="506" name=""/>
          <p:cNvSpPr/>
          <p:nvPr/>
        </p:nvSpPr>
        <p:spPr>
          <a:xfrm>
            <a:off x="5525640" y="4150800"/>
            <a:ext cx="207000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Ali Eshtehari Pour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"/>
          <p:cNvSpPr/>
          <p:nvPr/>
        </p:nvSpPr>
        <p:spPr>
          <a:xfrm>
            <a:off x="7971840" y="4092840"/>
            <a:ext cx="1379520" cy="3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Amir Anari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"/>
          <p:cNvSpPr/>
          <p:nvPr/>
        </p:nvSpPr>
        <p:spPr>
          <a:xfrm>
            <a:off x="9926280" y="4096800"/>
            <a:ext cx="16891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Maryam Mirian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952200" y="4165200"/>
            <a:ext cx="20548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Mahid Ghorbanian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3479400" y="4182120"/>
            <a:ext cx="158688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Mahdi Hamze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1" name="" descr=""/>
          <p:cNvPicPr/>
          <p:nvPr/>
        </p:nvPicPr>
        <p:blipFill>
          <a:blip r:embed="rId5"/>
          <a:stretch/>
        </p:blipFill>
        <p:spPr>
          <a:xfrm>
            <a:off x="3544560" y="2248920"/>
            <a:ext cx="1552320" cy="1811520"/>
          </a:xfrm>
          <a:prstGeom prst="rect">
            <a:avLst/>
          </a:prstGeom>
          <a:ln w="0">
            <a:noFill/>
          </a:ln>
        </p:spPr>
      </p:pic>
      <p:pic>
        <p:nvPicPr>
          <p:cNvPr id="512" name="" descr=""/>
          <p:cNvPicPr/>
          <p:nvPr/>
        </p:nvPicPr>
        <p:blipFill>
          <a:blip r:embed="rId6"/>
          <a:stretch/>
        </p:blipFill>
        <p:spPr>
          <a:xfrm>
            <a:off x="1035360" y="2176920"/>
            <a:ext cx="1840680" cy="195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1079640" y="476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SiCar is Wiki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50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D84F93-78F8-4CD1-9E10-5AF925EA3D88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12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16" name="Picture 19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517" name="" descr=""/>
          <p:cNvPicPr/>
          <p:nvPr/>
        </p:nvPicPr>
        <p:blipFill>
          <a:blip r:embed="rId2"/>
          <a:stretch/>
        </p:blipFill>
        <p:spPr>
          <a:xfrm>
            <a:off x="1607400" y="2132640"/>
            <a:ext cx="8572320" cy="410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/>
          <p:nvPr/>
        </p:nvSpPr>
        <p:spPr>
          <a:xfrm>
            <a:off x="612720" y="1078920"/>
            <a:ext cx="6268680" cy="15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rtl="1">
              <a:lnSpc>
                <a:spcPct val="90000"/>
              </a:lnSpc>
              <a:tabLst>
                <a:tab algn="l" pos="0"/>
              </a:tabLst>
            </a:pPr>
            <a:r>
              <a:rPr b="0" lang="en-US" sz="52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Introduction</a:t>
            </a:r>
            <a:endParaRPr b="0" lang="en-U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xtShape 2"/>
          <p:cNvSpPr/>
          <p:nvPr/>
        </p:nvSpPr>
        <p:spPr>
          <a:xfrm>
            <a:off x="612720" y="3355920"/>
            <a:ext cx="6268680" cy="282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I am an Electronic and Embedded System Engineer with over 10 years of professional experience</a:t>
            </a:r>
            <a:r>
              <a:rPr b="0" lang="en-US" sz="18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Have been in contact with exciting topics such as Electronics, Programming (mainly for Hardware) Embedded Linux, Real-time operating systems, Embedded systems, Sensors and telecommunication networks, IoT devices, etc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and co-founder of </a:t>
            </a:r>
            <a:r>
              <a:rPr b="1" lang="en-US" sz="1800" spc="-1" strike="noStrike">
                <a:solidFill>
                  <a:srgbClr val="3465a4"/>
                </a:solidFill>
                <a:latin typeface="Avenir Next LT Pro"/>
                <a:ea typeface="DejaVu Sans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8" name="Picture Placeholder 2" descr=""/>
          <p:cNvPicPr/>
          <p:nvPr/>
        </p:nvPicPr>
        <p:blipFill>
          <a:blip r:embed="rId1"/>
          <a:srcRect l="-215980" t="-457166" r="-215980" b="-457166"/>
          <a:stretch/>
        </p:blipFill>
        <p:spPr>
          <a:xfrm>
            <a:off x="7680960" y="0"/>
            <a:ext cx="4503960" cy="6854040"/>
          </a:xfrm>
          <a:prstGeom prst="rect">
            <a:avLst/>
          </a:prstGeom>
          <a:ln w="0">
            <a:noFill/>
          </a:ln>
        </p:spPr>
      </p:pic>
      <p:pic>
        <p:nvPicPr>
          <p:cNvPr id="389" name="" descr=""/>
          <p:cNvPicPr/>
          <p:nvPr/>
        </p:nvPicPr>
        <p:blipFill>
          <a:blip r:embed="rId2"/>
          <a:stretch/>
        </p:blipFill>
        <p:spPr>
          <a:xfrm>
            <a:off x="7787520" y="1600200"/>
            <a:ext cx="3867480" cy="388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3"/>
          <p:cNvSpPr/>
          <p:nvPr/>
        </p:nvSpPr>
        <p:spPr>
          <a:xfrm>
            <a:off x="7772400" y="978480"/>
            <a:ext cx="3718080" cy="11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rtl="1">
              <a:lnSpc>
                <a:spcPct val="9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Thank you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9" name="Online Image Placeholder 4" descr="Envelope"/>
          <p:cNvPicPr/>
          <p:nvPr/>
        </p:nvPicPr>
        <p:blipFill>
          <a:blip r:embed="rId1"/>
          <a:stretch/>
        </p:blipFill>
        <p:spPr>
          <a:xfrm>
            <a:off x="7772400" y="3558240"/>
            <a:ext cx="453600" cy="453600"/>
          </a:xfrm>
          <a:prstGeom prst="rect">
            <a:avLst/>
          </a:prstGeom>
          <a:ln w="0">
            <a:noFill/>
          </a:ln>
        </p:spPr>
      </p:pic>
      <p:sp>
        <p:nvSpPr>
          <p:cNvPr id="520" name="TextShape 6"/>
          <p:cNvSpPr/>
          <p:nvPr/>
        </p:nvSpPr>
        <p:spPr>
          <a:xfrm>
            <a:off x="7772400" y="4071240"/>
            <a:ext cx="3717360" cy="44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zeus@sisoog.com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1" name="Online Image Placeholder 5" descr="Monitor"/>
          <p:cNvPicPr/>
          <p:nvPr/>
        </p:nvPicPr>
        <p:blipFill>
          <a:blip r:embed="rId2"/>
          <a:stretch/>
        </p:blipFill>
        <p:spPr>
          <a:xfrm>
            <a:off x="7772400" y="4754880"/>
            <a:ext cx="453600" cy="453600"/>
          </a:xfrm>
          <a:prstGeom prst="rect">
            <a:avLst/>
          </a:prstGeom>
          <a:ln w="0">
            <a:noFill/>
          </a:ln>
        </p:spPr>
      </p:pic>
      <p:sp>
        <p:nvSpPr>
          <p:cNvPr id="522" name="TextShape 10"/>
          <p:cNvSpPr/>
          <p:nvPr/>
        </p:nvSpPr>
        <p:spPr>
          <a:xfrm>
            <a:off x="7772400" y="5213880"/>
            <a:ext cx="3717360" cy="44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1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Www.sisoog.com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Shape 11"/>
          <p:cNvSpPr/>
          <p:nvPr/>
        </p:nvSpPr>
        <p:spPr>
          <a:xfrm>
            <a:off x="7772400" y="2791800"/>
            <a:ext cx="3717360" cy="44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rtl="1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Twitter.com/sisoog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rtl="1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Avenir Next LT Pro"/>
                <a:ea typeface="DejaVu Sans"/>
              </a:rPr>
              <a:t>t.me/sisoog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4" name="Online Image Placeholder 6" descr="Connections with solid fill"/>
          <p:cNvPicPr/>
          <p:nvPr/>
        </p:nvPicPr>
        <p:blipFill>
          <a:blip r:embed="rId3"/>
          <a:stretch/>
        </p:blipFill>
        <p:spPr>
          <a:xfrm>
            <a:off x="7772400" y="2334960"/>
            <a:ext cx="453600" cy="453600"/>
          </a:xfrm>
          <a:prstGeom prst="rect">
            <a:avLst/>
          </a:prstGeom>
          <a:ln w="0">
            <a:noFill/>
          </a:ln>
        </p:spPr>
      </p:pic>
      <p:sp>
        <p:nvSpPr>
          <p:cNvPr id="525" name="TextShape 12"/>
          <p:cNvSpPr/>
          <p:nvPr/>
        </p:nvSpPr>
        <p:spPr>
          <a:xfrm>
            <a:off x="854064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3F7466E-CAC8-430E-969D-CCADA445194A}" type="slidenum">
              <a:rPr b="0" lang="en-US" sz="1200" spc="-1" strike="noStrike">
                <a:solidFill>
                  <a:srgbClr val="8b8b8b"/>
                </a:solidFill>
                <a:latin typeface="Avenir Next LT Pro"/>
                <a:ea typeface="DejaVu Sans"/>
              </a:rPr>
              <a:t>12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"/>
          <p:cNvSpPr/>
          <p:nvPr/>
        </p:nvSpPr>
        <p:spPr>
          <a:xfrm>
            <a:off x="997200" y="5257800"/>
            <a:ext cx="5026680" cy="161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000000"/>
                </a:solidFill>
                <a:latin typeface="MathJax_SansSerif"/>
                <a:ea typeface="DejaVu Sans"/>
              </a:rPr>
              <a:t>SiCar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7" name="" descr=""/>
          <p:cNvPicPr/>
          <p:nvPr/>
        </p:nvPicPr>
        <p:blipFill>
          <a:blip r:embed="rId4"/>
          <a:stretch/>
        </p:blipFill>
        <p:spPr>
          <a:xfrm>
            <a:off x="1151280" y="208080"/>
            <a:ext cx="5144400" cy="514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078920" y="1938600"/>
            <a:ext cx="7011720" cy="298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5400" spc="-1" strike="noStrike">
                <a:solidFill>
                  <a:srgbClr val="000000"/>
                </a:solidFill>
                <a:latin typeface="Avenir Next LT Pro"/>
              </a:rPr>
              <a:t>What is </a:t>
            </a:r>
            <a:r>
              <a:rPr b="0" lang="en-US" sz="5400" spc="-1" strike="noStrike">
                <a:solidFill>
                  <a:srgbClr val="000000"/>
                </a:solidFill>
                <a:latin typeface="Avenir Next LT Pro"/>
              </a:rPr>
              <a:t>cars Black </a:t>
            </a:r>
            <a:r>
              <a:rPr b="0" lang="en-US" sz="5400" spc="-1" strike="noStrike">
                <a:solidFill>
                  <a:srgbClr val="000000"/>
                </a:solidFill>
                <a:latin typeface="Avenir Next LT Pro"/>
              </a:rPr>
              <a:t>Box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8613720" y="1938600"/>
            <a:ext cx="2686680" cy="29883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5"/>
          <p:cNvSpPr/>
          <p:nvPr/>
        </p:nvSpPr>
        <p:spPr>
          <a:xfrm>
            <a:off x="5377320" y="6338880"/>
            <a:ext cx="1467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939393"/>
                </a:solidFill>
                <a:latin typeface="Avenir Next LT Pro"/>
                <a:ea typeface="DejaVu Sans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Slide Number Placeholder 5"/>
          <p:cNvSpPr/>
          <p:nvPr/>
        </p:nvSpPr>
        <p:spPr>
          <a:xfrm>
            <a:off x="10959840" y="6405480"/>
            <a:ext cx="44316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Avenir Next LT Pro"/>
                <a:ea typeface="DejaVu Sans"/>
              </a:rPr>
              <a:t>5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4" name="Picture 7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395" name="" descr=""/>
          <p:cNvPicPr/>
          <p:nvPr/>
        </p:nvPicPr>
        <p:blipFill>
          <a:blip r:embed="rId2"/>
          <a:stretch/>
        </p:blipFill>
        <p:spPr>
          <a:xfrm>
            <a:off x="8634600" y="2302560"/>
            <a:ext cx="2629800" cy="220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769320" y="59472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History of of Engine Control Units(ECU)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60160" y="2075400"/>
            <a:ext cx="10751040" cy="403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venir Next LT Pro"/>
                <a:ea typeface="Tahoma"/>
              </a:rPr>
              <a:t>Early Mechanical Systems(Pre-1970s)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300" spc="-1" strike="noStrike">
                <a:solidFill>
                  <a:srgbClr val="000000"/>
                </a:solidFill>
                <a:latin typeface="Avenir Next LT Pro"/>
                <a:ea typeface="Tahoma"/>
              </a:rPr>
              <a:t>  </a:t>
            </a:r>
            <a:r>
              <a:rPr b="0" lang="en-US" sz="1300" spc="-1" strike="noStrike">
                <a:solidFill>
                  <a:srgbClr val="000000"/>
                </a:solidFill>
                <a:latin typeface="Avenir Next LT Pro"/>
                <a:ea typeface="Tahoma"/>
              </a:rPr>
              <a:t>Pneumatic and mechanical systems were used to regulate engine characteristics before the introduction of electronic controls.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venir Next LT Pro"/>
                <a:ea typeface="Tahoma"/>
              </a:rPr>
              <a:t>First Generation ECUs(1970s)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Avenir Next LT Pro"/>
                <a:ea typeface="Tahoma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Avenir Next LT Pro"/>
                <a:ea typeface="Tahoma"/>
              </a:rPr>
              <a:t>The first ECUs were introduced as a result of the oil crisis and rising environmental concerns.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venir Next LT Pro"/>
                <a:ea typeface="Tahoma"/>
              </a:rPr>
              <a:t>Second Generation ECUs(1980s)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Avenir Next LT Pro"/>
                <a:ea typeface="Tahoma"/>
              </a:rPr>
              <a:t>  </a:t>
            </a:r>
            <a:r>
              <a:rPr b="0" lang="en-US" sz="1500" spc="-1" strike="noStrike">
                <a:solidFill>
                  <a:srgbClr val="000000"/>
                </a:solidFill>
                <a:latin typeface="Avenir Next LT Pro"/>
                <a:ea typeface="Tahoma"/>
              </a:rPr>
              <a:t>Advances in microprocessor technology enabled ECUs to integrate control over ignition timing, fuel injection,   and other factors, resulting in improved fuel efficiency and performance management.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venir Next LT Pro"/>
                <a:ea typeface="Tahoma"/>
              </a:rPr>
              <a:t>Third Generation ECUs(1990s to Present)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  <a:ea typeface="Tahoma"/>
              </a:rPr>
              <a:t>     </a:t>
            </a:r>
            <a:r>
              <a:rPr b="0" lang="en-US" sz="1200" spc="-1" strike="noStrike">
                <a:solidFill>
                  <a:srgbClr val="000000"/>
                </a:solidFill>
                <a:latin typeface="Avenir Next LT Pro"/>
                <a:ea typeface="Tahoma"/>
              </a:rPr>
              <a:t>The ECUs of today are very complicated. They enable real-time optimization and flexibility by integrating with other vehicle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venir Next LT Pro"/>
                <a:ea typeface="Tahoma"/>
              </a:rPr>
              <a:t>      </a:t>
            </a:r>
            <a:r>
              <a:rPr b="0" lang="en-US" sz="1200" spc="-1" strike="noStrike">
                <a:solidFill>
                  <a:srgbClr val="000000"/>
                </a:solidFill>
                <a:latin typeface="Avenir Next LT Pro"/>
                <a:ea typeface="Tahoma"/>
              </a:rPr>
              <a:t>systems and managing almost every element of engine operation.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sldNum" idx="20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12AEB4-A3FF-4805-97ED-E9AC98875060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0" name="Picture 6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878760" y="58320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spcBef>
                <a:spcPts val="1749"/>
              </a:spcBef>
              <a:buNone/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Simplified ECU Control System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ftr" idx="2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22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84F932-A99F-44FC-8E7F-1DD8692788F6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4" name="Picture 2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05" name="" descr=""/>
          <p:cNvPicPr/>
          <p:nvPr/>
        </p:nvPicPr>
        <p:blipFill>
          <a:blip r:embed="rId2"/>
          <a:stretch/>
        </p:blipFill>
        <p:spPr>
          <a:xfrm>
            <a:off x="2020680" y="1487520"/>
            <a:ext cx="7905600" cy="475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86600" y="548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ECU diagnostic interface (OBD-II)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sldNum" idx="24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C13304-E929-451E-9A83-7139C709C0BF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9" name="Picture 3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10" name="" descr=""/>
          <p:cNvPicPr/>
          <p:nvPr/>
        </p:nvPicPr>
        <p:blipFill>
          <a:blip r:embed="rId2"/>
          <a:stretch/>
        </p:blipFill>
        <p:spPr>
          <a:xfrm>
            <a:off x="937800" y="2197440"/>
            <a:ext cx="5365080" cy="3639960"/>
          </a:xfrm>
          <a:prstGeom prst="rect">
            <a:avLst/>
          </a:prstGeom>
          <a:ln w="0">
            <a:noFill/>
          </a:ln>
        </p:spPr>
      </p:pic>
      <p:pic>
        <p:nvPicPr>
          <p:cNvPr id="411" name="" descr=""/>
          <p:cNvPicPr/>
          <p:nvPr/>
        </p:nvPicPr>
        <p:blipFill>
          <a:blip r:embed="rId3"/>
          <a:srcRect l="0" t="0" r="0" b="1272"/>
          <a:stretch/>
        </p:blipFill>
        <p:spPr>
          <a:xfrm>
            <a:off x="6858000" y="2227320"/>
            <a:ext cx="4230000" cy="361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Basics of OBD2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sldNum" idx="26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78AE48-4166-49E1-9445-3FC11CDA0F4F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15" name="Picture 4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16" name="" descr=""/>
          <p:cNvPicPr/>
          <p:nvPr/>
        </p:nvPicPr>
        <p:blipFill>
          <a:blip r:embed="rId2"/>
          <a:stretch/>
        </p:blipFill>
        <p:spPr>
          <a:xfrm>
            <a:off x="652320" y="2273040"/>
            <a:ext cx="5389200" cy="3377160"/>
          </a:xfrm>
          <a:prstGeom prst="rect">
            <a:avLst/>
          </a:prstGeom>
          <a:ln w="0">
            <a:noFill/>
          </a:ln>
        </p:spPr>
      </p:pic>
      <p:pic>
        <p:nvPicPr>
          <p:cNvPr id="417" name="" descr=""/>
          <p:cNvPicPr/>
          <p:nvPr/>
        </p:nvPicPr>
        <p:blipFill>
          <a:blip r:embed="rId3"/>
          <a:stretch/>
        </p:blipFill>
        <p:spPr>
          <a:xfrm>
            <a:off x="7255800" y="2453040"/>
            <a:ext cx="2860560" cy="364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Car Parameter and diagnostic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ftr" idx="2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28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4E9AAA5-18B8-4D2A-A456-4FEE8DFD7306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1" name="Picture 9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22" name="" descr=""/>
          <p:cNvPicPr/>
          <p:nvPr/>
        </p:nvPicPr>
        <p:blipFill>
          <a:blip r:embed="rId2"/>
          <a:stretch/>
        </p:blipFill>
        <p:spPr>
          <a:xfrm>
            <a:off x="2714760" y="2045160"/>
            <a:ext cx="8805960" cy="4115160"/>
          </a:xfrm>
          <a:prstGeom prst="rect">
            <a:avLst/>
          </a:prstGeom>
          <a:ln w="0">
            <a:noFill/>
          </a:ln>
        </p:spPr>
      </p:pic>
      <p:pic>
        <p:nvPicPr>
          <p:cNvPr id="423" name="" descr=""/>
          <p:cNvPicPr/>
          <p:nvPr/>
        </p:nvPicPr>
        <p:blipFill>
          <a:blip r:embed="rId3"/>
          <a:stretch/>
        </p:blipFill>
        <p:spPr>
          <a:xfrm>
            <a:off x="543240" y="2130120"/>
            <a:ext cx="2347920" cy="1341000"/>
          </a:xfrm>
          <a:prstGeom prst="rect">
            <a:avLst/>
          </a:prstGeom>
          <a:ln w="0">
            <a:noFill/>
          </a:ln>
        </p:spPr>
      </p:pic>
      <p:pic>
        <p:nvPicPr>
          <p:cNvPr id="424" name="" descr=""/>
          <p:cNvPicPr/>
          <p:nvPr/>
        </p:nvPicPr>
        <p:blipFill>
          <a:blip r:embed="rId4"/>
          <a:stretch/>
        </p:blipFill>
        <p:spPr>
          <a:xfrm>
            <a:off x="515520" y="3720600"/>
            <a:ext cx="2298960" cy="131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115640" y="548640"/>
            <a:ext cx="10166400" cy="117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rtl="1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venir Next LT Pro"/>
              </a:rPr>
              <a:t>Iranian car don't use Standard PIDs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8b8b8b"/>
                </a:solidFill>
                <a:latin typeface="Avenir Next LT Pro"/>
              </a:rPr>
              <a:t>sisoog.com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30"/>
          </p:nvPr>
        </p:nvSpPr>
        <p:spPr>
          <a:xfrm>
            <a:off x="854064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8b8b8b"/>
                </a:solidFill>
                <a:latin typeface="Avenir Next LT Pro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76AD20F-DFC6-4D0E-B2DE-D2C6949A8B70}" type="slidenum">
              <a:rPr b="0" lang="en-US" sz="1400" spc="-1" strike="noStrike">
                <a:solidFill>
                  <a:srgbClr val="8b8b8b"/>
                </a:solidFill>
                <a:latin typeface="Avenir Next LT Pro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28" name="Picture 10" descr=""/>
          <p:cNvPicPr/>
          <p:nvPr/>
        </p:nvPicPr>
        <p:blipFill>
          <a:blip r:embed="rId1"/>
          <a:stretch/>
        </p:blipFill>
        <p:spPr>
          <a:xfrm>
            <a:off x="109800" y="5765760"/>
            <a:ext cx="1004040" cy="1004040"/>
          </a:xfrm>
          <a:prstGeom prst="rect">
            <a:avLst/>
          </a:prstGeom>
          <a:ln w="0">
            <a:noFill/>
          </a:ln>
        </p:spPr>
      </p:pic>
      <p:pic>
        <p:nvPicPr>
          <p:cNvPr id="429" name="" descr=""/>
          <p:cNvPicPr/>
          <p:nvPr/>
        </p:nvPicPr>
        <p:blipFill>
          <a:blip r:embed="rId2"/>
          <a:stretch/>
        </p:blipFill>
        <p:spPr>
          <a:xfrm>
            <a:off x="1791720" y="2075400"/>
            <a:ext cx="5520600" cy="4179600"/>
          </a:xfrm>
          <a:prstGeom prst="rect">
            <a:avLst/>
          </a:prstGeom>
          <a:ln w="0">
            <a:noFill/>
          </a:ln>
        </p:spPr>
      </p:pic>
      <p:pic>
        <p:nvPicPr>
          <p:cNvPr id="430" name="" descr=""/>
          <p:cNvPicPr/>
          <p:nvPr/>
        </p:nvPicPr>
        <p:blipFill>
          <a:blip r:embed="rId3"/>
          <a:stretch/>
        </p:blipFill>
        <p:spPr>
          <a:xfrm>
            <a:off x="7549200" y="2464920"/>
            <a:ext cx="2929320" cy="37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0D7697-8E53-4EA8-8CBB-9C19575257BF}">
  <ds:schemaRefs>
    <ds:schemaRef ds:uri="http://schemas.microsoft.com/office/2006/documentManagement/types"/>
    <ds:schemaRef ds:uri="71af3243-3dd4-4a8d-8c0d-dd76da1f02a5"/>
    <ds:schemaRef ds:uri="16c05727-aa75-4e4a-9b5f-8a80a1165891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AccentBox presentation</Template>
  <TotalTime>1550</TotalTime>
  <Application>LibreOffice/7.4.7.2$Linux_X86_64 LibreOffice_project/40$Build-2</Application>
  <AppVersion>15.0000</AppVersion>
  <Words>65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2023-09-25T08:05:30Z</dcterms:created>
  <dc:creator>radshid-pc</dc:creator>
  <dc:description/>
  <dc:language>en-US</dc:language>
  <cp:lastModifiedBy/>
  <dcterms:modified xsi:type="dcterms:W3CDTF">2024-11-21T07:39:19Z</dcterms:modified>
  <cp:revision>68</cp:revision>
  <dc:subject/>
  <dc:title>Presentation subject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1</vt:i4>
  </property>
  <property fmtid="{D5CDD505-2E9C-101B-9397-08002B2CF9AE}" pid="4" name="PresentationFormat">
    <vt:lpwstr>Widescreen</vt:lpwstr>
  </property>
  <property fmtid="{D5CDD505-2E9C-101B-9397-08002B2CF9AE}" pid="5" name="Slides">
    <vt:i4>7</vt:i4>
  </property>
</Properties>
</file>